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ambria" panose="02040503050406030204" pitchFamily="18" charset="0"/>
      <p:regular r:id="rId30"/>
      <p:bold r:id="rId31"/>
      <p:italic r:id="rId32"/>
      <p:boldItalic r:id="rId33"/>
    </p:embeddedFont>
    <p:embeddedFont>
      <p:font typeface="Lato" panose="020B0604020202020204" charset="0"/>
      <p:regular r:id="rId34"/>
      <p:bold r:id="rId35"/>
      <p:italic r:id="rId36"/>
      <p:boldItalic r:id="rId37"/>
    </p:embeddedFont>
    <p:embeddedFont>
      <p:font typeface="Montserra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99254fe69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99254fe6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99254fe69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99254fe69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9254fe69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9254fe6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99254fe69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a99254fe69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99254fe69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99254fe69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99254fe69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99254fe69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a99254fe69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a99254fe69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99254fe69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a99254fe69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a99254fe69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a99254fe69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a99254fe69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a99254fe69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a99254fe69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a99254fe6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99254fe69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99254fe69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99254fe69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99254fe69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a99254fe69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a99254fe69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99254fe69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99254fe69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a99254fe69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a99254fe69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99254fe69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99254fe69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99254fe69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99254fe6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99254fe69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99254fe69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99254fe69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99254fe6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99254fe69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a99254fe6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a99254fe69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a99254fe6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a99254fe69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a99254fe6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99254fe69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99254fe69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99254fe69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99254fe6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99254fe69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99254fe6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homas-George-T/A-Tale-of-Two-Cities/blob/master/Tale_of_Two_Cities_A_Data_Science_Take.ipynb"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colab.research.google.com/drive/11LYSVN5-SjspZvOTnz3dmOpoA7Xz4Dw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oludayo.oguntoyinbo/the-battle-of-neighbourhood-my-londons-perspective-d363163771e0"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www.arcgis.com/index.html" TargetMode="External"/><Relationship Id="rId5" Type="http://schemas.openxmlformats.org/officeDocument/2006/relationships/hyperlink" Target="https://foursquare.com/" TargetMode="External"/><Relationship Id="rId4" Type="http://schemas.openxmlformats.org/officeDocument/2006/relationships/hyperlink" Target="https://www.linkedin.com/pulse/battle-neighborhoods-what-best-place-where-can-i-start-bouzian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data.gouv.fr/fr/datasets/r/e88c6fda-1d09-42a0-a069-606d3259114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List_of_areas_of_Londo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Thomas-George-T/A-Tale-of-Two-Cities/blob/master/Tale_of_Two_Cities_A_Data_Science_Take.ipynb"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1LYSVN5-SjspZvOTnz3dmOpoA7Xz4Dw6"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p:nvPr/>
        </p:nvSpPr>
        <p:spPr>
          <a:xfrm>
            <a:off x="4311025" y="792825"/>
            <a:ext cx="3915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3100" b="1">
                <a:solidFill>
                  <a:srgbClr val="FFFFFF"/>
                </a:solidFill>
                <a:latin typeface="Cambria"/>
                <a:ea typeface="Cambria"/>
                <a:cs typeface="Cambria"/>
                <a:sym typeface="Cambria"/>
              </a:rPr>
              <a:t>A Tale of Two Cities</a:t>
            </a:r>
            <a:endParaRPr sz="3100" b="1">
              <a:solidFill>
                <a:srgbClr val="FFFFFF"/>
              </a:solidFill>
              <a:latin typeface="Cambria"/>
              <a:ea typeface="Cambria"/>
              <a:cs typeface="Cambria"/>
              <a:sym typeface="Cambria"/>
            </a:endParaRPr>
          </a:p>
          <a:p>
            <a:pPr marL="0" lvl="0" indent="0" algn="l" rtl="0">
              <a:lnSpc>
                <a:spcPct val="115000"/>
              </a:lnSpc>
              <a:spcBef>
                <a:spcPts val="1800"/>
              </a:spcBef>
              <a:spcAft>
                <a:spcPts val="400"/>
              </a:spcAft>
              <a:buNone/>
            </a:pPr>
            <a:r>
              <a:rPr lang="en" sz="2500" b="1">
                <a:solidFill>
                  <a:srgbClr val="FFFFFF"/>
                </a:solidFill>
                <a:latin typeface="Cambria"/>
                <a:ea typeface="Cambria"/>
                <a:cs typeface="Cambria"/>
                <a:sym typeface="Cambria"/>
              </a:rPr>
              <a:t>Clustering Neighborhoods of London and Paris using Machine Learning</a:t>
            </a:r>
            <a:endParaRPr sz="2500" b="1">
              <a:solidFill>
                <a:srgbClr val="FFFFFF"/>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2"/>
          <p:cNvSpPr txBox="1"/>
          <p:nvPr/>
        </p:nvSpPr>
        <p:spPr>
          <a:xfrm>
            <a:off x="1219000" y="69375"/>
            <a:ext cx="74637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300" b="1">
                <a:solidFill>
                  <a:srgbClr val="FFFFFF"/>
                </a:solidFill>
              </a:rPr>
              <a:t>Methodology</a:t>
            </a:r>
            <a:endParaRPr sz="2300" b="1">
              <a:solidFill>
                <a:srgbClr val="FFFFFF"/>
              </a:solidFill>
            </a:endParaRPr>
          </a:p>
          <a:p>
            <a:pPr marL="0" lvl="0" indent="0" algn="l" rtl="0">
              <a:lnSpc>
                <a:spcPct val="115000"/>
              </a:lnSpc>
              <a:spcBef>
                <a:spcPts val="1200"/>
              </a:spcBef>
              <a:spcAft>
                <a:spcPts val="0"/>
              </a:spcAft>
              <a:buNone/>
            </a:pPr>
            <a:r>
              <a:rPr lang="en" sz="1100">
                <a:solidFill>
                  <a:srgbClr val="FFFFFF"/>
                </a:solidFill>
              </a:rPr>
              <a:t>We will be creating our model with the help of Python, so we start by importing all the required packages. The code is available on</a:t>
            </a:r>
            <a:r>
              <a:rPr lang="en" sz="1100">
                <a:solidFill>
                  <a:srgbClr val="FFFFFF"/>
                </a:solidFill>
                <a:uFill>
                  <a:noFill/>
                </a:uFill>
                <a:hlinkClick r:id="rId3">
                  <a:extLst>
                    <a:ext uri="{A12FA001-AC4F-418D-AE19-62706E023703}">
                      <ahyp:hlinkClr xmlns:ahyp="http://schemas.microsoft.com/office/drawing/2018/hyperlinkcolor" val="tx"/>
                    </a:ext>
                  </a:extLst>
                </a:hlinkClick>
              </a:rPr>
              <a:t> </a:t>
            </a:r>
            <a:r>
              <a:rPr lang="en" sz="1100" u="sng">
                <a:solidFill>
                  <a:srgbClr val="FFFFFF"/>
                </a:solidFill>
                <a:hlinkClick r:id="rId3">
                  <a:extLst>
                    <a:ext uri="{A12FA001-AC4F-418D-AE19-62706E023703}">
                      <ahyp:hlinkClr xmlns:ahyp="http://schemas.microsoft.com/office/drawing/2018/hyperlinkcolor" val="tx"/>
                    </a:ext>
                  </a:extLst>
                </a:hlinkClick>
              </a:rPr>
              <a:t>GitHub</a:t>
            </a:r>
            <a:r>
              <a:rPr lang="en" sz="1100" u="sng">
                <a:solidFill>
                  <a:srgbClr val="FFFFFF"/>
                </a:solidFill>
              </a:rPr>
              <a:t> </a:t>
            </a:r>
            <a:r>
              <a:rPr lang="en" sz="1100">
                <a:solidFill>
                  <a:srgbClr val="FFFFFF"/>
                </a:solidFill>
              </a:rPr>
              <a:t>to follow along.</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import pandas as pd</a:t>
            </a:r>
            <a:endParaRPr sz="1100">
              <a:solidFill>
                <a:srgbClr val="FFFFFF"/>
              </a:solidFill>
            </a:endParaRPr>
          </a:p>
          <a:p>
            <a:pPr marL="0" lvl="0" indent="0" algn="l" rtl="0">
              <a:spcBef>
                <a:spcPts val="0"/>
              </a:spcBef>
              <a:spcAft>
                <a:spcPts val="0"/>
              </a:spcAft>
              <a:buNone/>
            </a:pPr>
            <a:r>
              <a:rPr lang="en" sz="1100">
                <a:solidFill>
                  <a:srgbClr val="FFFFFF"/>
                </a:solidFill>
              </a:rPr>
              <a:t>import requests</a:t>
            </a:r>
            <a:endParaRPr sz="1100">
              <a:solidFill>
                <a:srgbClr val="FFFFFF"/>
              </a:solidFill>
            </a:endParaRPr>
          </a:p>
          <a:p>
            <a:pPr marL="0" lvl="0" indent="0" algn="l" rtl="0">
              <a:spcBef>
                <a:spcPts val="0"/>
              </a:spcBef>
              <a:spcAft>
                <a:spcPts val="0"/>
              </a:spcAft>
              <a:buNone/>
            </a:pPr>
            <a:r>
              <a:rPr lang="en" sz="1100">
                <a:solidFill>
                  <a:srgbClr val="FFFFFF"/>
                </a:solidFill>
              </a:rPr>
              <a:t>import numpy as np</a:t>
            </a:r>
            <a:endParaRPr sz="1100">
              <a:solidFill>
                <a:srgbClr val="FFFFFF"/>
              </a:solidFill>
            </a:endParaRPr>
          </a:p>
          <a:p>
            <a:pPr marL="0" lvl="0" indent="0" algn="l" rtl="0">
              <a:spcBef>
                <a:spcPts val="0"/>
              </a:spcBef>
              <a:spcAft>
                <a:spcPts val="0"/>
              </a:spcAft>
              <a:buNone/>
            </a:pPr>
            <a:r>
              <a:rPr lang="en" sz="1100">
                <a:solidFill>
                  <a:srgbClr val="FFFFFF"/>
                </a:solidFill>
              </a:rPr>
              <a:t>import matplotlib.cm as cm</a:t>
            </a:r>
            <a:endParaRPr sz="1100">
              <a:solidFill>
                <a:srgbClr val="FFFFFF"/>
              </a:solidFill>
            </a:endParaRPr>
          </a:p>
          <a:p>
            <a:pPr marL="0" lvl="0" indent="0" algn="l" rtl="0">
              <a:spcBef>
                <a:spcPts val="0"/>
              </a:spcBef>
              <a:spcAft>
                <a:spcPts val="0"/>
              </a:spcAft>
              <a:buNone/>
            </a:pPr>
            <a:r>
              <a:rPr lang="en" sz="1100">
                <a:solidFill>
                  <a:srgbClr val="FFFFFF"/>
                </a:solidFill>
              </a:rPr>
              <a:t>import matplotlib.colors as colors</a:t>
            </a:r>
            <a:endParaRPr sz="1100">
              <a:solidFill>
                <a:srgbClr val="FFFFFF"/>
              </a:solidFill>
            </a:endParaRPr>
          </a:p>
          <a:p>
            <a:pPr marL="0" lvl="0" indent="0" algn="l" rtl="0">
              <a:spcBef>
                <a:spcPts val="0"/>
              </a:spcBef>
              <a:spcAft>
                <a:spcPts val="0"/>
              </a:spcAft>
              <a:buNone/>
            </a:pPr>
            <a:r>
              <a:rPr lang="en" sz="1100">
                <a:solidFill>
                  <a:srgbClr val="FFFFFF"/>
                </a:solidFill>
              </a:rPr>
              <a:t>import folium</a:t>
            </a:r>
            <a:endParaRPr sz="1100">
              <a:solidFill>
                <a:srgbClr val="FFFFFF"/>
              </a:solidFill>
            </a:endParaRPr>
          </a:p>
          <a:p>
            <a:pPr marL="0" lvl="0" indent="0" algn="l" rtl="0">
              <a:spcBef>
                <a:spcPts val="0"/>
              </a:spcBef>
              <a:spcAft>
                <a:spcPts val="0"/>
              </a:spcAft>
              <a:buNone/>
            </a:pPr>
            <a:r>
              <a:rPr lang="en" sz="1100">
                <a:solidFill>
                  <a:srgbClr val="FFFFFF"/>
                </a:solidFill>
              </a:rPr>
              <a:t>from sklearn.cluster import KMeans</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Package breakdown:</a:t>
            </a:r>
            <a:endParaRPr sz="1100">
              <a:solidFill>
                <a:srgbClr val="FFFFFF"/>
              </a:solidFill>
            </a:endParaRPr>
          </a:p>
          <a:p>
            <a:pPr marL="457200" lvl="0" indent="-298450" algn="l" rtl="0">
              <a:lnSpc>
                <a:spcPct val="115000"/>
              </a:lnSpc>
              <a:spcBef>
                <a:spcPts val="1200"/>
              </a:spcBef>
              <a:spcAft>
                <a:spcPts val="0"/>
              </a:spcAft>
              <a:buClr>
                <a:srgbClr val="FFFFFF"/>
              </a:buClr>
              <a:buSzPts val="1100"/>
              <a:buChar char="●"/>
            </a:pPr>
            <a:r>
              <a:rPr lang="en" sz="1100" i="1">
                <a:solidFill>
                  <a:srgbClr val="FFFFFF"/>
                </a:solidFill>
              </a:rPr>
              <a:t>Pandas</a:t>
            </a:r>
            <a:r>
              <a:rPr lang="en" sz="1100">
                <a:solidFill>
                  <a:srgbClr val="FFFFFF"/>
                </a:solidFill>
              </a:rPr>
              <a:t>: To collect and manipulate data in JSON and HTML and then data analysis</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i="1">
                <a:solidFill>
                  <a:srgbClr val="FFFFFF"/>
                </a:solidFill>
              </a:rPr>
              <a:t>requests</a:t>
            </a:r>
            <a:r>
              <a:rPr lang="en" sz="1100">
                <a:solidFill>
                  <a:srgbClr val="FFFFFF"/>
                </a:solidFill>
              </a:rPr>
              <a:t>: Handle HTTP requests</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i="1">
                <a:solidFill>
                  <a:srgbClr val="FFFFFF"/>
                </a:solidFill>
              </a:rPr>
              <a:t>matplotlib</a:t>
            </a:r>
            <a:r>
              <a:rPr lang="en" sz="1100">
                <a:solidFill>
                  <a:srgbClr val="FFFFFF"/>
                </a:solidFill>
              </a:rPr>
              <a:t>: Detailing the generated maps</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i="1">
                <a:solidFill>
                  <a:srgbClr val="FFFFFF"/>
                </a:solidFill>
              </a:rPr>
              <a:t>folium</a:t>
            </a:r>
            <a:r>
              <a:rPr lang="en" sz="1100">
                <a:solidFill>
                  <a:srgbClr val="FFFFFF"/>
                </a:solidFill>
              </a:rPr>
              <a:t>: Generating maps of London and Paris</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i="1">
                <a:solidFill>
                  <a:srgbClr val="FFFFFF"/>
                </a:solidFill>
              </a:rPr>
              <a:t>sklearn</a:t>
            </a:r>
            <a:r>
              <a:rPr lang="en" sz="1100">
                <a:solidFill>
                  <a:srgbClr val="FFFFFF"/>
                </a:solidFill>
              </a:rPr>
              <a:t>: To import K Means machine learning model.</a:t>
            </a:r>
            <a:endParaRPr sz="1100">
              <a:solidFill>
                <a:srgbClr val="FFFFFF"/>
              </a:solidFill>
            </a:endParaRPr>
          </a:p>
          <a:p>
            <a:pPr marL="0" lvl="0" indent="0" algn="l" rtl="0">
              <a:lnSpc>
                <a:spcPct val="115000"/>
              </a:lnSpc>
              <a:spcBef>
                <a:spcPts val="1200"/>
              </a:spcBef>
              <a:spcAft>
                <a:spcPts val="1200"/>
              </a:spcAft>
              <a:buNone/>
            </a:pPr>
            <a:r>
              <a:rPr lang="en" sz="1100">
                <a:solidFill>
                  <a:srgbClr val="FFFFFF"/>
                </a:solidFill>
              </a:rPr>
              <a:t>The approach taken here is to explore each of the cities individually, plot the map to show the neighbourhoods being considered and then build our model by clustering all of the similar neighbourhoods together and finally plot the new map with the clustered neighbourhoods. We draw insights and then compare and discuss our findings.</a:t>
            </a:r>
            <a:endParaRPr sz="11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descr="Image for post"/>
          <p:cNvPicPr preferRelativeResize="0"/>
          <p:nvPr/>
        </p:nvPicPr>
        <p:blipFill>
          <a:blip r:embed="rId3">
            <a:alphaModFix/>
          </a:blip>
          <a:stretch>
            <a:fillRect/>
          </a:stretch>
        </p:blipFill>
        <p:spPr>
          <a:xfrm>
            <a:off x="5005900" y="509175"/>
            <a:ext cx="3976625" cy="3409950"/>
          </a:xfrm>
          <a:prstGeom prst="rect">
            <a:avLst/>
          </a:prstGeom>
          <a:noFill/>
          <a:ln>
            <a:noFill/>
          </a:ln>
        </p:spPr>
      </p:pic>
      <p:sp>
        <p:nvSpPr>
          <p:cNvPr id="186" name="Google Shape;186;p23"/>
          <p:cNvSpPr txBox="1"/>
          <p:nvPr/>
        </p:nvSpPr>
        <p:spPr>
          <a:xfrm>
            <a:off x="794200" y="320600"/>
            <a:ext cx="4211700" cy="3255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800"/>
              </a:spcBef>
              <a:spcAft>
                <a:spcPts val="0"/>
              </a:spcAft>
              <a:buNone/>
            </a:pPr>
            <a:r>
              <a:rPr lang="en" sz="1700" b="1">
                <a:solidFill>
                  <a:srgbClr val="FFFFFF"/>
                </a:solidFill>
              </a:rPr>
              <a:t>Data Collection</a:t>
            </a:r>
            <a:endParaRPr sz="1700" b="1">
              <a:solidFill>
                <a:srgbClr val="FFFFFF"/>
              </a:solidFill>
            </a:endParaRPr>
          </a:p>
          <a:p>
            <a:pPr marL="0" lvl="0" indent="0" algn="l" rtl="0">
              <a:lnSpc>
                <a:spcPct val="115000"/>
              </a:lnSpc>
              <a:spcBef>
                <a:spcPts val="1200"/>
              </a:spcBef>
              <a:spcAft>
                <a:spcPts val="0"/>
              </a:spcAft>
              <a:buNone/>
            </a:pPr>
            <a:r>
              <a:rPr lang="en" sz="1100">
                <a:solidFill>
                  <a:srgbClr val="FFFFFF"/>
                </a:solidFill>
              </a:rPr>
              <a:t>In the data collection stage, we begin with collecting the required data for the cities of London and Paris. We need data that has the postal codes, neighbourhoods and boroughs specific to each of the cities.</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To collect data for London, using pandas, we scrape the List of areas of London Wikipedia page to take the 2nd table:</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url_london = "https:/</a:t>
            </a:r>
            <a:r>
              <a:rPr lang="en" sz="1100" u="sng">
                <a:solidFill>
                  <a:srgbClr val="FFFFFF"/>
                </a:solidFill>
                <a:hlinkClick r:id="rId4">
                  <a:extLst>
                    <a:ext uri="{A12FA001-AC4F-418D-AE19-62706E023703}">
                      <ahyp:hlinkClr xmlns:ahyp="http://schemas.microsoft.com/office/drawing/2018/hyperlinkcolor" val="tx"/>
                    </a:ext>
                  </a:extLst>
                </a:hlinkClick>
              </a:rPr>
              <a:t>/en.wikipedia.org/wiki/List_of_areas_of_Lo</a:t>
            </a:r>
            <a:r>
              <a:rPr lang="en" sz="1100">
                <a:solidFill>
                  <a:srgbClr val="FFFFFF"/>
                </a:solidFill>
              </a:rPr>
              <a:t>ndon"</a:t>
            </a:r>
            <a:endParaRPr sz="1100">
              <a:solidFill>
                <a:srgbClr val="FFFFFF"/>
              </a:solidFill>
            </a:endParaRPr>
          </a:p>
          <a:p>
            <a:pPr marL="0" lvl="0" indent="0" algn="l" rtl="0">
              <a:spcBef>
                <a:spcPts val="0"/>
              </a:spcBef>
              <a:spcAft>
                <a:spcPts val="0"/>
              </a:spcAft>
              <a:buNone/>
            </a:pPr>
            <a:r>
              <a:rPr lang="en" sz="1100">
                <a:solidFill>
                  <a:srgbClr val="FFFFFF"/>
                </a:solidFill>
              </a:rPr>
              <a:t>wiki_london_url = requests.get(url_london)</a:t>
            </a:r>
            <a:endParaRPr sz="1100">
              <a:solidFill>
                <a:srgbClr val="FFFFFF"/>
              </a:solidFill>
            </a:endParaRPr>
          </a:p>
          <a:p>
            <a:pPr marL="0" lvl="0" indent="0" algn="l" rtl="0">
              <a:spcBef>
                <a:spcPts val="0"/>
              </a:spcBef>
              <a:spcAft>
                <a:spcPts val="0"/>
              </a:spcAft>
              <a:buNone/>
            </a:pPr>
            <a:r>
              <a:rPr lang="en" sz="1100">
                <a:solidFill>
                  <a:srgbClr val="FFFFFF"/>
                </a:solidFill>
              </a:rPr>
              <a:t>wiki_london_data = pd.read_html(wiki_london_url.text)</a:t>
            </a:r>
            <a:endParaRPr sz="1100">
              <a:solidFill>
                <a:srgbClr val="FFFFFF"/>
              </a:solidFill>
            </a:endParaRPr>
          </a:p>
          <a:p>
            <a:pPr marL="0" lvl="0" indent="0" algn="l" rtl="0">
              <a:spcBef>
                <a:spcPts val="0"/>
              </a:spcBef>
              <a:spcAft>
                <a:spcPts val="0"/>
              </a:spcAft>
              <a:buNone/>
            </a:pPr>
            <a:r>
              <a:rPr lang="en" sz="1100">
                <a:solidFill>
                  <a:srgbClr val="FFFFFF"/>
                </a:solidFill>
              </a:rPr>
              <a:t>wiki_london_data = wiki_london_data[1]</a:t>
            </a:r>
            <a:endParaRPr sz="1100">
              <a:solidFill>
                <a:srgbClr val="FFFFFF"/>
              </a:solidFill>
            </a:endParaRPr>
          </a:p>
          <a:p>
            <a:pPr marL="0" lvl="0" indent="0" algn="l" rtl="0">
              <a:spcBef>
                <a:spcPts val="0"/>
              </a:spcBef>
              <a:spcAft>
                <a:spcPts val="0"/>
              </a:spcAft>
              <a:buNone/>
            </a:pPr>
            <a:r>
              <a:rPr lang="en" sz="1100">
                <a:solidFill>
                  <a:srgbClr val="FFFFFF"/>
                </a:solidFill>
              </a:rPr>
              <a:t>wiki_london_data</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The data looks like this:</a:t>
            </a:r>
            <a:endParaRPr sz="1100">
              <a:solidFill>
                <a:srgbClr val="FFFFFF"/>
              </a:solidFill>
            </a:endParaRPr>
          </a:p>
          <a:p>
            <a:pPr marL="0" lvl="0" indent="0" algn="l" rtl="0">
              <a:spcBef>
                <a:spcPts val="1200"/>
              </a:spcBef>
              <a:spcAft>
                <a:spcPts val="0"/>
              </a:spcAft>
              <a:buNone/>
            </a:pPr>
            <a:r>
              <a:rPr lang="en" sz="1100">
                <a:solidFill>
                  <a:srgbClr val="FFFFFF"/>
                </a:solidFill>
              </a:rPr>
              <a:t>Data for London scrapped from the Wikipedia page.</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4" descr="Image for post"/>
          <p:cNvPicPr preferRelativeResize="0"/>
          <p:nvPr/>
        </p:nvPicPr>
        <p:blipFill>
          <a:blip r:embed="rId3">
            <a:alphaModFix/>
          </a:blip>
          <a:stretch>
            <a:fillRect/>
          </a:stretch>
        </p:blipFill>
        <p:spPr>
          <a:xfrm>
            <a:off x="1319225" y="504938"/>
            <a:ext cx="6729175" cy="3102925"/>
          </a:xfrm>
          <a:prstGeom prst="rect">
            <a:avLst/>
          </a:prstGeom>
          <a:noFill/>
          <a:ln>
            <a:noFill/>
          </a:ln>
        </p:spPr>
      </p:pic>
      <p:sp>
        <p:nvSpPr>
          <p:cNvPr id="192" name="Google Shape;192;p24"/>
          <p:cNvSpPr txBox="1"/>
          <p:nvPr/>
        </p:nvSpPr>
        <p:spPr>
          <a:xfrm>
            <a:off x="457200" y="4572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txBox="1"/>
          <p:nvPr/>
        </p:nvSpPr>
        <p:spPr>
          <a:xfrm>
            <a:off x="2864100" y="37956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JSON data containing postal codes of France</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p:nvPr/>
        </p:nvSpPr>
        <p:spPr>
          <a:xfrm>
            <a:off x="1645100" y="505425"/>
            <a:ext cx="51546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00" b="1">
                <a:solidFill>
                  <a:srgbClr val="FFFFFF"/>
                </a:solidFill>
              </a:rPr>
              <a:t>Data Preprocessing</a:t>
            </a:r>
            <a:endParaRPr sz="1700" b="1">
              <a:solidFill>
                <a:srgbClr val="FFFFFF"/>
              </a:solidFill>
            </a:endParaRPr>
          </a:p>
          <a:p>
            <a:pPr marL="0" lvl="0" indent="0" algn="l" rtl="0">
              <a:lnSpc>
                <a:spcPct val="115000"/>
              </a:lnSpc>
              <a:spcBef>
                <a:spcPts val="1200"/>
              </a:spcBef>
              <a:spcAft>
                <a:spcPts val="0"/>
              </a:spcAft>
              <a:buNone/>
            </a:pPr>
            <a:r>
              <a:rPr lang="en" sz="1100">
                <a:solidFill>
                  <a:srgbClr val="FFFFFF"/>
                </a:solidFill>
              </a:rPr>
              <a:t>For London, We replace the spaces with underscores in the title. The </a:t>
            </a:r>
            <a:r>
              <a:rPr lang="en" sz="1100" i="1">
                <a:solidFill>
                  <a:srgbClr val="FFFFFF"/>
                </a:solidFill>
              </a:rPr>
              <a:t>borough</a:t>
            </a:r>
            <a:r>
              <a:rPr lang="en" sz="1100">
                <a:solidFill>
                  <a:srgbClr val="FFFFFF"/>
                </a:solidFill>
              </a:rPr>
              <a:t> column has numbers within square brackets that we remove using:</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wiki_london_data.rename(columns=lambda x: x.strip().replace(" ", "_"), inplace=True)</a:t>
            </a:r>
            <a:endParaRPr sz="1100">
              <a:solidFill>
                <a:srgbClr val="FFFFFF"/>
              </a:solidFill>
            </a:endParaRPr>
          </a:p>
          <a:p>
            <a:pPr marL="0" lvl="0" indent="0" algn="l" rtl="0">
              <a:spcBef>
                <a:spcPts val="0"/>
              </a:spcBef>
              <a:spcAft>
                <a:spcPts val="0"/>
              </a:spcAft>
              <a:buNone/>
            </a:pPr>
            <a:r>
              <a:rPr lang="en" sz="1100">
                <a:solidFill>
                  <a:srgbClr val="FFFFFF"/>
                </a:solidFill>
              </a:rPr>
              <a:t>wiki_london_data['borough'] = wiki_london_data['borough'].map(lambda x: x.rstrip(']').rstrip('0123456789').rstrip('['))</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For Paris, we break down each of the nested fields and create the dataframe that we need:</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paris_field_data = pd.DataFrame()</a:t>
            </a:r>
            <a:endParaRPr sz="1100">
              <a:solidFill>
                <a:srgbClr val="FFFFFF"/>
              </a:solidFill>
            </a:endParaRPr>
          </a:p>
          <a:p>
            <a:pPr marL="0" lvl="0" indent="0" algn="l" rtl="0">
              <a:spcBef>
                <a:spcPts val="0"/>
              </a:spcBef>
              <a:spcAft>
                <a:spcPts val="0"/>
              </a:spcAft>
              <a:buNone/>
            </a:pPr>
            <a:r>
              <a:rPr lang="en" sz="1100">
                <a:solidFill>
                  <a:srgbClr val="FFFFFF"/>
                </a:solidFill>
              </a:rPr>
              <a:t>for f in paris_raw.fields:</a:t>
            </a:r>
            <a:endParaRPr sz="1100">
              <a:solidFill>
                <a:srgbClr val="FFFFFF"/>
              </a:solidFill>
            </a:endParaRPr>
          </a:p>
          <a:p>
            <a:pPr marL="0" lvl="0" indent="0" algn="l" rtl="0">
              <a:spcBef>
                <a:spcPts val="0"/>
              </a:spcBef>
              <a:spcAft>
                <a:spcPts val="0"/>
              </a:spcAft>
              <a:buNone/>
            </a:pPr>
            <a:r>
              <a:rPr lang="en" sz="1100">
                <a:solidFill>
                  <a:srgbClr val="FFFFFF"/>
                </a:solidFill>
              </a:rPr>
              <a:t>   dict_new = f</a:t>
            </a:r>
            <a:endParaRPr sz="1100">
              <a:solidFill>
                <a:srgbClr val="FFFFFF"/>
              </a:solidFill>
            </a:endParaRPr>
          </a:p>
          <a:p>
            <a:pPr marL="0" lvl="0" indent="0" algn="l" rtl="0">
              <a:spcBef>
                <a:spcPts val="0"/>
              </a:spcBef>
              <a:spcAft>
                <a:spcPts val="0"/>
              </a:spcAft>
              <a:buNone/>
            </a:pPr>
            <a:r>
              <a:rPr lang="en" sz="1100">
                <a:solidFill>
                  <a:srgbClr val="FFFFFF"/>
                </a:solidFill>
              </a:rPr>
              <a:t>   paris_field_data = paris_field_data.append(dict_new, ignore_index=True)</a:t>
            </a:r>
            <a:endParaRPr sz="1100">
              <a:solidFill>
                <a:srgbClr val="FFFFFF"/>
              </a:solidFill>
            </a:endParaRPr>
          </a:p>
          <a:p>
            <a:pPr marL="0" lvl="0" indent="0" algn="l" rtl="0">
              <a:spcBef>
                <a:spcPts val="0"/>
              </a:spcBef>
              <a:spcAft>
                <a:spcPts val="0"/>
              </a:spcAft>
              <a:buNone/>
            </a:pPr>
            <a:endParaRPr sz="1100">
              <a:solidFill>
                <a:srgbClr val="FFFFFF"/>
              </a:solidFill>
            </a:endParaRPr>
          </a:p>
          <a:p>
            <a:pPr marL="0" lvl="0" indent="0" algn="l" rtl="0">
              <a:spcBef>
                <a:spcPts val="0"/>
              </a:spcBef>
              <a:spcAft>
                <a:spcPts val="0"/>
              </a:spcAft>
              <a:buNone/>
            </a:pPr>
            <a:r>
              <a:rPr lang="en" sz="1100">
                <a:solidFill>
                  <a:srgbClr val="FFFFFF"/>
                </a:solidFill>
              </a:rPr>
              <a:t>paris_field_data.head()</a:t>
            </a:r>
            <a:endParaRPr sz="11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p:nvPr/>
        </p:nvSpPr>
        <p:spPr>
          <a:xfrm>
            <a:off x="1785025" y="356775"/>
            <a:ext cx="6768900" cy="395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00" b="1">
                <a:solidFill>
                  <a:srgbClr val="FFFFFF"/>
                </a:solidFill>
              </a:rPr>
              <a:t>Feature Selection</a:t>
            </a:r>
            <a:endParaRPr sz="1700" b="1">
              <a:solidFill>
                <a:srgbClr val="FFFFFF"/>
              </a:solidFill>
            </a:endParaRPr>
          </a:p>
          <a:p>
            <a:pPr marL="0" lvl="0" indent="0" algn="l" rtl="0">
              <a:lnSpc>
                <a:spcPct val="115000"/>
              </a:lnSpc>
              <a:spcBef>
                <a:spcPts val="1200"/>
              </a:spcBef>
              <a:spcAft>
                <a:spcPts val="0"/>
              </a:spcAft>
              <a:buNone/>
            </a:pPr>
            <a:r>
              <a:rPr lang="en" sz="1100">
                <a:solidFill>
                  <a:srgbClr val="FFFFFF"/>
                </a:solidFill>
              </a:rPr>
              <a:t>For both of our datasets, we need only the borough, neighbourhood, postal codes and geolocations (latitude and longitude). So we end up selecting the columns that we need by:</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df1 = wiki_london_data.drop( [ wiki_london_data.columns[0], wiki_london_data.columns[4], wiki_london_data.columns[5] ], axis=1)</a:t>
            </a:r>
            <a:endParaRPr sz="1100">
              <a:solidFill>
                <a:srgbClr val="FFFFFF"/>
              </a:solidFill>
            </a:endParaRPr>
          </a:p>
          <a:p>
            <a:pPr marL="0" lvl="0" indent="0" algn="l" rtl="0">
              <a:spcBef>
                <a:spcPts val="0"/>
              </a:spcBef>
              <a:spcAft>
                <a:spcPts val="0"/>
              </a:spcAft>
              <a:buNone/>
            </a:pPr>
            <a:endParaRPr sz="1100">
              <a:solidFill>
                <a:srgbClr val="FFFFFF"/>
              </a:solidFill>
            </a:endParaRPr>
          </a:p>
          <a:p>
            <a:pPr marL="0" lvl="0" indent="0" algn="l" rtl="0">
              <a:spcBef>
                <a:spcPts val="0"/>
              </a:spcBef>
              <a:spcAft>
                <a:spcPts val="0"/>
              </a:spcAft>
              <a:buNone/>
            </a:pPr>
            <a:r>
              <a:rPr lang="en" sz="1100">
                <a:solidFill>
                  <a:srgbClr val="FFFFFF"/>
                </a:solidFill>
              </a:rPr>
              <a:t>df_2 = paris_field_data[['postal_code','nom_comm','nom_dept','geo_point_2d']]</a:t>
            </a:r>
            <a:br>
              <a:rPr lang="en" sz="1100">
                <a:solidFill>
                  <a:srgbClr val="FFFFFF"/>
                </a:solidFill>
              </a:rPr>
            </a:br>
            <a:br>
              <a:rPr lang="en" sz="1100">
                <a:solidFill>
                  <a:srgbClr val="FFFFFF"/>
                </a:solidFill>
              </a:rPr>
            </a:br>
            <a:r>
              <a:rPr lang="en" sz="1700" b="1">
                <a:solidFill>
                  <a:srgbClr val="FFFFFF"/>
                </a:solidFill>
              </a:rPr>
              <a:t>Feature Engineering</a:t>
            </a:r>
            <a:endParaRPr sz="1700" b="1">
              <a:solidFill>
                <a:srgbClr val="FFFFFF"/>
              </a:solidFill>
            </a:endParaRPr>
          </a:p>
          <a:p>
            <a:pPr marL="0" lvl="0" indent="0" algn="l" rtl="0">
              <a:lnSpc>
                <a:spcPct val="115000"/>
              </a:lnSpc>
              <a:spcBef>
                <a:spcPts val="1200"/>
              </a:spcBef>
              <a:spcAft>
                <a:spcPts val="0"/>
              </a:spcAft>
              <a:buNone/>
            </a:pPr>
            <a:r>
              <a:rPr lang="en" sz="1100">
                <a:solidFill>
                  <a:srgbClr val="FFFFFF"/>
                </a:solidFill>
              </a:rPr>
              <a:t>Both of our Datasets contain information related to all the cities in the country. We can narrow down and further process the data by selecting only the neighbourhoods of ‘London’ and ‘Paris’.</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df1 = df1[df1['town'].str.contains('LONDON')]</a:t>
            </a:r>
            <a:endParaRPr sz="1100">
              <a:solidFill>
                <a:srgbClr val="FFFFFF"/>
              </a:solidFill>
            </a:endParaRPr>
          </a:p>
          <a:p>
            <a:pPr marL="0" lvl="0" indent="0" algn="l" rtl="0">
              <a:spcBef>
                <a:spcPts val="0"/>
              </a:spcBef>
              <a:spcAft>
                <a:spcPts val="0"/>
              </a:spcAft>
              <a:buNone/>
            </a:pPr>
            <a:endParaRPr sz="1100">
              <a:solidFill>
                <a:srgbClr val="FFFFFF"/>
              </a:solidFill>
            </a:endParaRPr>
          </a:p>
          <a:p>
            <a:pPr marL="0" lvl="0" indent="0" algn="l" rtl="0">
              <a:spcBef>
                <a:spcPts val="0"/>
              </a:spcBef>
              <a:spcAft>
                <a:spcPts val="0"/>
              </a:spcAft>
              <a:buNone/>
            </a:pPr>
            <a:r>
              <a:rPr lang="en" sz="1100">
                <a:solidFill>
                  <a:srgbClr val="FFFFFF"/>
                </a:solidFill>
              </a:rPr>
              <a:t>df_paris = df_2[df_2['nom_dept'].str.contains('PARIS')].reset_index(drop=True)</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Looking over our London dataset, we can see that we don’t have the geolocation data. We need to extrapolate the missing data for our neighbourhoods. We perform this by leveraging the ArcGIS API. With the Help of ArcGIS API we can get the latitude and longitude of our London neighbourhood data.</a:t>
            </a:r>
            <a:endParaRPr sz="1100">
              <a:solidFill>
                <a:srgbClr val="FFFFFF"/>
              </a:solidFill>
            </a:endParaRPr>
          </a:p>
          <a:p>
            <a:pPr marL="0" lvl="0" indent="0" algn="l" rtl="0">
              <a:spcBef>
                <a:spcPts val="1200"/>
              </a:spcBef>
              <a:spcAft>
                <a:spcPts val="0"/>
              </a:spcAft>
              <a:buNone/>
            </a:pPr>
            <a:endParaRPr sz="11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p:nvPr/>
        </p:nvSpPr>
        <p:spPr>
          <a:xfrm>
            <a:off x="1516275" y="564900"/>
            <a:ext cx="65916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solidFill>
                  <a:srgbClr val="FFFFFF"/>
                </a:solidFill>
              </a:rPr>
              <a:t>Defining London ArcGIS </a:t>
            </a:r>
            <a:r>
              <a:rPr lang="en" sz="1100" i="1">
                <a:solidFill>
                  <a:srgbClr val="FFFFFF"/>
                </a:solidFill>
              </a:rPr>
              <a:t>geocode </a:t>
            </a:r>
            <a:r>
              <a:rPr lang="en" sz="1100">
                <a:solidFill>
                  <a:srgbClr val="FFFFFF"/>
                </a:solidFill>
              </a:rPr>
              <a:t>function to return latitude and longitude.</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def get_x_y_uk(address1):</a:t>
            </a:r>
            <a:endParaRPr sz="1100">
              <a:solidFill>
                <a:srgbClr val="FFFFFF"/>
              </a:solidFill>
            </a:endParaRPr>
          </a:p>
          <a:p>
            <a:pPr marL="0" lvl="0" indent="0" algn="l" rtl="0">
              <a:spcBef>
                <a:spcPts val="0"/>
              </a:spcBef>
              <a:spcAft>
                <a:spcPts val="0"/>
              </a:spcAft>
              <a:buNone/>
            </a:pPr>
            <a:r>
              <a:rPr lang="en" sz="1100">
                <a:solidFill>
                  <a:srgbClr val="FFFFFF"/>
                </a:solidFill>
              </a:rPr>
              <a:t>  lat_coords = 0</a:t>
            </a:r>
            <a:endParaRPr sz="1100">
              <a:solidFill>
                <a:srgbClr val="FFFFFF"/>
              </a:solidFill>
            </a:endParaRPr>
          </a:p>
          <a:p>
            <a:pPr marL="0" lvl="0" indent="0" algn="l" rtl="0">
              <a:spcBef>
                <a:spcPts val="0"/>
              </a:spcBef>
              <a:spcAft>
                <a:spcPts val="0"/>
              </a:spcAft>
              <a:buNone/>
            </a:pPr>
            <a:r>
              <a:rPr lang="en" sz="1100">
                <a:solidFill>
                  <a:srgbClr val="FFFFFF"/>
                </a:solidFill>
              </a:rPr>
              <a:t>  lng_coords = 0</a:t>
            </a:r>
            <a:endParaRPr sz="1100">
              <a:solidFill>
                <a:srgbClr val="FFFFFF"/>
              </a:solidFill>
            </a:endParaRPr>
          </a:p>
          <a:p>
            <a:pPr marL="0" lvl="0" indent="0" algn="l" rtl="0">
              <a:spcBef>
                <a:spcPts val="0"/>
              </a:spcBef>
              <a:spcAft>
                <a:spcPts val="0"/>
              </a:spcAft>
              <a:buNone/>
            </a:pPr>
            <a:r>
              <a:rPr lang="en" sz="1100">
                <a:solidFill>
                  <a:srgbClr val="FFFFFF"/>
                </a:solidFill>
              </a:rPr>
              <a:t>  g = geocode(address='{}, London, England, GBR'.format(address1))[0]</a:t>
            </a:r>
            <a:endParaRPr sz="1100">
              <a:solidFill>
                <a:srgbClr val="FFFFFF"/>
              </a:solidFill>
            </a:endParaRPr>
          </a:p>
          <a:p>
            <a:pPr marL="0" lvl="0" indent="0" algn="l" rtl="0">
              <a:spcBef>
                <a:spcPts val="0"/>
              </a:spcBef>
              <a:spcAft>
                <a:spcPts val="0"/>
              </a:spcAft>
              <a:buNone/>
            </a:pPr>
            <a:r>
              <a:rPr lang="en" sz="1100">
                <a:solidFill>
                  <a:srgbClr val="FFFFFF"/>
                </a:solidFill>
              </a:rPr>
              <a:t>  lng_coords = g['location']['x']</a:t>
            </a:r>
            <a:endParaRPr sz="1100">
              <a:solidFill>
                <a:srgbClr val="FFFFFF"/>
              </a:solidFill>
            </a:endParaRPr>
          </a:p>
          <a:p>
            <a:pPr marL="0" lvl="0" indent="0" algn="l" rtl="0">
              <a:spcBef>
                <a:spcPts val="0"/>
              </a:spcBef>
              <a:spcAft>
                <a:spcPts val="0"/>
              </a:spcAft>
              <a:buNone/>
            </a:pPr>
            <a:r>
              <a:rPr lang="en" sz="1100">
                <a:solidFill>
                  <a:srgbClr val="FFFFFF"/>
                </a:solidFill>
              </a:rPr>
              <a:t>  lat_coords = g['location']['y']</a:t>
            </a:r>
            <a:endParaRPr sz="1100">
              <a:solidFill>
                <a:srgbClr val="FFFFFF"/>
              </a:solidFill>
            </a:endParaRPr>
          </a:p>
          <a:p>
            <a:pPr marL="0" lvl="0" indent="0" algn="l" rtl="0">
              <a:spcBef>
                <a:spcPts val="0"/>
              </a:spcBef>
              <a:spcAft>
                <a:spcPts val="0"/>
              </a:spcAft>
              <a:buNone/>
            </a:pPr>
            <a:r>
              <a:rPr lang="en" sz="1100">
                <a:solidFill>
                  <a:srgbClr val="FFFFFF"/>
                </a:solidFill>
              </a:rPr>
              <a:t>  return str(lat_coords) +","+ str(lng_coords)</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Passing postal codes of London to get the geographical coordinates</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coordinates_latlng_uk = geo_coordinates_uk.apply(lambda x: get_x_y_uk(x))</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We proceed with Merging our source data with the geographical co-ordinates to make our dataset ready for the next stage</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london_merged = pd.concat([df1,lat_uk.astype(float), lng_uk.astype(float)], axis=1)</a:t>
            </a:r>
            <a:endParaRPr sz="1100">
              <a:solidFill>
                <a:srgbClr val="FFFFFF"/>
              </a:solidFill>
            </a:endParaRPr>
          </a:p>
          <a:p>
            <a:pPr marL="0" lvl="0" indent="0" algn="l" rtl="0">
              <a:spcBef>
                <a:spcPts val="0"/>
              </a:spcBef>
              <a:spcAft>
                <a:spcPts val="0"/>
              </a:spcAft>
              <a:buNone/>
            </a:pPr>
            <a:r>
              <a:rPr lang="en" sz="1100">
                <a:solidFill>
                  <a:srgbClr val="FFFFFF"/>
                </a:solidFill>
              </a:rPr>
              <a:t>london_merged.columns= ['borough','town','post_code','latitude','longitude']</a:t>
            </a:r>
            <a:endParaRPr sz="1100">
              <a:solidFill>
                <a:srgbClr val="FFFFFF"/>
              </a:solidFill>
            </a:endParaRPr>
          </a:p>
          <a:p>
            <a:pPr marL="0" lvl="0" indent="0" algn="l" rtl="0">
              <a:spcBef>
                <a:spcPts val="0"/>
              </a:spcBef>
              <a:spcAft>
                <a:spcPts val="0"/>
              </a:spcAft>
              <a:buNone/>
            </a:pPr>
            <a:r>
              <a:rPr lang="en" sz="1100"/>
              <a:t>london_merged</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8" descr="Image for post"/>
          <p:cNvPicPr preferRelativeResize="0"/>
          <p:nvPr/>
        </p:nvPicPr>
        <p:blipFill>
          <a:blip r:embed="rId3">
            <a:alphaModFix/>
          </a:blip>
          <a:stretch>
            <a:fillRect/>
          </a:stretch>
        </p:blipFill>
        <p:spPr>
          <a:xfrm>
            <a:off x="4619400" y="774325"/>
            <a:ext cx="4524600" cy="3362325"/>
          </a:xfrm>
          <a:prstGeom prst="rect">
            <a:avLst/>
          </a:prstGeom>
          <a:noFill/>
          <a:ln>
            <a:noFill/>
          </a:ln>
        </p:spPr>
      </p:pic>
      <p:sp>
        <p:nvSpPr>
          <p:cNvPr id="214" name="Google Shape;214;p28"/>
          <p:cNvSpPr txBox="1"/>
          <p:nvPr/>
        </p:nvSpPr>
        <p:spPr>
          <a:xfrm>
            <a:off x="467100" y="1136650"/>
            <a:ext cx="40632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sz="1100">
                <a:solidFill>
                  <a:srgbClr val="FFFFFF"/>
                </a:solidFill>
              </a:rPr>
              <a:t>We just need to extract the latitude and longitude from the column:</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paris_lat = paris_latlng.apply(lambda x: x.split(',')[0])</a:t>
            </a:r>
            <a:endParaRPr sz="1100">
              <a:solidFill>
                <a:srgbClr val="FFFFFF"/>
              </a:solidFill>
            </a:endParaRPr>
          </a:p>
          <a:p>
            <a:pPr marL="0" lvl="0" indent="0" algn="l" rtl="0">
              <a:spcBef>
                <a:spcPts val="0"/>
              </a:spcBef>
              <a:spcAft>
                <a:spcPts val="0"/>
              </a:spcAft>
              <a:buNone/>
            </a:pPr>
            <a:r>
              <a:rPr lang="en" sz="1100">
                <a:solidFill>
                  <a:srgbClr val="FFFFFF"/>
                </a:solidFill>
              </a:rPr>
              <a:t>paris_lat = paris_lat.apply(lambda x: x.lstrip('['))</a:t>
            </a:r>
            <a:endParaRPr sz="1100">
              <a:solidFill>
                <a:srgbClr val="FFFFFF"/>
              </a:solidFill>
            </a:endParaRPr>
          </a:p>
          <a:p>
            <a:pPr marL="0" lvl="0" indent="0" algn="l" rtl="0">
              <a:spcBef>
                <a:spcPts val="0"/>
              </a:spcBef>
              <a:spcAft>
                <a:spcPts val="0"/>
              </a:spcAft>
              <a:buNone/>
            </a:pPr>
            <a:endParaRPr sz="1100">
              <a:solidFill>
                <a:srgbClr val="FFFFFF"/>
              </a:solidFill>
            </a:endParaRPr>
          </a:p>
          <a:p>
            <a:pPr marL="0" lvl="0" indent="0" algn="l" rtl="0">
              <a:spcBef>
                <a:spcPts val="0"/>
              </a:spcBef>
              <a:spcAft>
                <a:spcPts val="0"/>
              </a:spcAft>
              <a:buNone/>
            </a:pPr>
            <a:r>
              <a:rPr lang="en" sz="1100">
                <a:solidFill>
                  <a:srgbClr val="FFFFFF"/>
                </a:solidFill>
              </a:rPr>
              <a:t>paris_lng = paris_latlng.apply(lambda x: x.split(',')[1])</a:t>
            </a:r>
            <a:endParaRPr sz="1100">
              <a:solidFill>
                <a:srgbClr val="FFFFFF"/>
              </a:solidFill>
            </a:endParaRPr>
          </a:p>
          <a:p>
            <a:pPr marL="0" lvl="0" indent="0" algn="l" rtl="0">
              <a:spcBef>
                <a:spcPts val="0"/>
              </a:spcBef>
              <a:spcAft>
                <a:spcPts val="0"/>
              </a:spcAft>
              <a:buNone/>
            </a:pPr>
            <a:r>
              <a:rPr lang="en" sz="1100">
                <a:solidFill>
                  <a:srgbClr val="FFFFFF"/>
                </a:solidFill>
              </a:rPr>
              <a:t>paris_lng = paris_lng.apply(lambda x: x.rstrip(']'))</a:t>
            </a:r>
            <a:endParaRPr sz="1100">
              <a:solidFill>
                <a:srgbClr val="FFFFFF"/>
              </a:solidFill>
            </a:endParaRPr>
          </a:p>
          <a:p>
            <a:pPr marL="0" lvl="0" indent="0" algn="l" rtl="0">
              <a:spcBef>
                <a:spcPts val="0"/>
              </a:spcBef>
              <a:spcAft>
                <a:spcPts val="0"/>
              </a:spcAft>
              <a:buNone/>
            </a:pPr>
            <a:endParaRPr sz="1100">
              <a:solidFill>
                <a:srgbClr val="FFFFFF"/>
              </a:solidFill>
            </a:endParaRPr>
          </a:p>
          <a:p>
            <a:pPr marL="0" lvl="0" indent="0" algn="l" rtl="0">
              <a:spcBef>
                <a:spcPts val="0"/>
              </a:spcBef>
              <a:spcAft>
                <a:spcPts val="0"/>
              </a:spcAft>
              <a:buNone/>
            </a:pPr>
            <a:r>
              <a:rPr lang="en" sz="1100">
                <a:solidFill>
                  <a:srgbClr val="FFFFFF"/>
                </a:solidFill>
              </a:rPr>
              <a:t>paris_geo_lat  = pd.DataFrame(paris_lat.astype(float))</a:t>
            </a:r>
            <a:endParaRPr sz="1100">
              <a:solidFill>
                <a:srgbClr val="FFFFFF"/>
              </a:solidFill>
            </a:endParaRPr>
          </a:p>
          <a:p>
            <a:pPr marL="0" lvl="0" indent="0" algn="l" rtl="0">
              <a:spcBef>
                <a:spcPts val="0"/>
              </a:spcBef>
              <a:spcAft>
                <a:spcPts val="0"/>
              </a:spcAft>
              <a:buNone/>
            </a:pPr>
            <a:r>
              <a:rPr lang="en" sz="1100">
                <a:solidFill>
                  <a:srgbClr val="FFFFFF"/>
                </a:solidFill>
              </a:rPr>
              <a:t>paris_geo_lat.columns=['Latitude']</a:t>
            </a:r>
            <a:endParaRPr sz="1100">
              <a:solidFill>
                <a:srgbClr val="FFFFFF"/>
              </a:solidFill>
            </a:endParaRPr>
          </a:p>
          <a:p>
            <a:pPr marL="0" lvl="0" indent="0" algn="l" rtl="0">
              <a:spcBef>
                <a:spcPts val="0"/>
              </a:spcBef>
              <a:spcAft>
                <a:spcPts val="0"/>
              </a:spcAft>
              <a:buNone/>
            </a:pPr>
            <a:endParaRPr sz="1100">
              <a:solidFill>
                <a:srgbClr val="FFFFFF"/>
              </a:solidFill>
            </a:endParaRPr>
          </a:p>
          <a:p>
            <a:pPr marL="0" lvl="0" indent="0" algn="l" rtl="0">
              <a:spcBef>
                <a:spcPts val="0"/>
              </a:spcBef>
              <a:spcAft>
                <a:spcPts val="0"/>
              </a:spcAft>
              <a:buNone/>
            </a:pPr>
            <a:r>
              <a:rPr lang="en" sz="1100">
                <a:solidFill>
                  <a:srgbClr val="FFFFFF"/>
                </a:solidFill>
              </a:rPr>
              <a:t>paris_geo_lng = pd.DataFrame(paris_lng.astype(float))</a:t>
            </a:r>
            <a:endParaRPr sz="1100">
              <a:solidFill>
                <a:srgbClr val="FFFFFF"/>
              </a:solidFill>
            </a:endParaRPr>
          </a:p>
          <a:p>
            <a:pPr marL="0" lvl="0" indent="0" algn="l" rtl="0">
              <a:spcBef>
                <a:spcPts val="0"/>
              </a:spcBef>
              <a:spcAft>
                <a:spcPts val="0"/>
              </a:spcAft>
              <a:buNone/>
            </a:pPr>
            <a:r>
              <a:rPr lang="en" sz="1100">
                <a:solidFill>
                  <a:srgbClr val="FFFFFF"/>
                </a:solidFill>
              </a:rPr>
              <a:t>paris_geo_lng.columns=['Longitude']</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We then create our Paris dataset with the required information:</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paris_combined_data = pd.concat([df_paris.drop('geo_point_2d', axis=1), paris_geo_lat, paris_geo_lng], axis=1)</a:t>
            </a:r>
            <a:endParaRPr sz="1100">
              <a:solidFill>
                <a:srgbClr val="FFFFFF"/>
              </a:solidFill>
            </a:endParaRPr>
          </a:p>
          <a:p>
            <a:pPr marL="0" lvl="0" indent="0" algn="l" rtl="0">
              <a:spcBef>
                <a:spcPts val="0"/>
              </a:spcBef>
              <a:spcAft>
                <a:spcPts val="0"/>
              </a:spcAft>
              <a:buNone/>
            </a:pPr>
            <a:r>
              <a:rPr lang="en" sz="1100">
                <a:solidFill>
                  <a:srgbClr val="FFFFFF"/>
                </a:solidFill>
              </a:rPr>
              <a:t>paris_combined_data</a:t>
            </a:r>
            <a:endParaRPr sz="11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9" descr="Image for post"/>
          <p:cNvPicPr preferRelativeResize="0"/>
          <p:nvPr/>
        </p:nvPicPr>
        <p:blipFill>
          <a:blip r:embed="rId3">
            <a:alphaModFix/>
          </a:blip>
          <a:stretch>
            <a:fillRect/>
          </a:stretch>
        </p:blipFill>
        <p:spPr>
          <a:xfrm>
            <a:off x="152400" y="152400"/>
            <a:ext cx="8839200" cy="3857943"/>
          </a:xfrm>
          <a:prstGeom prst="rect">
            <a:avLst/>
          </a:prstGeom>
          <a:noFill/>
          <a:ln>
            <a:noFill/>
          </a:ln>
        </p:spPr>
      </p:pic>
      <p:sp>
        <p:nvSpPr>
          <p:cNvPr id="220" name="Google Shape;220;p29"/>
          <p:cNvSpPr txBox="1"/>
          <p:nvPr/>
        </p:nvSpPr>
        <p:spPr>
          <a:xfrm>
            <a:off x="457200" y="4572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2400"/>
              </a:spcBef>
              <a:spcAft>
                <a:spcPts val="0"/>
              </a:spcAft>
              <a:buNone/>
            </a:pPr>
            <a:r>
              <a:rPr lang="en" sz="2300" b="1"/>
              <a:t>Visualizing the Neighborhoods of London and Paris</a:t>
            </a:r>
            <a:endParaRPr sz="2300" b="1"/>
          </a:p>
          <a:p>
            <a:pPr marL="0" lvl="0" indent="0" algn="l" rtl="0">
              <a:lnSpc>
                <a:spcPct val="115000"/>
              </a:lnSpc>
              <a:spcBef>
                <a:spcPts val="1200"/>
              </a:spcBef>
              <a:spcAft>
                <a:spcPts val="0"/>
              </a:spcAft>
              <a:buNone/>
            </a:pPr>
            <a:r>
              <a:rPr lang="en" sz="1100"/>
              <a:t>Now that our datasets are ready, using the Folium package, we can visualize the maps of London and Paris with the neighbourhoods that we collected.</a:t>
            </a:r>
            <a:endParaRPr sz="1100"/>
          </a:p>
          <a:p>
            <a:pPr marL="0" lvl="0" indent="0" algn="l" rtl="0">
              <a:spcBef>
                <a:spcPts val="1200"/>
              </a:spcBef>
              <a:spcAft>
                <a:spcPts val="0"/>
              </a:spcAft>
              <a:buNone/>
            </a:pPr>
            <a:r>
              <a:rPr lang="en" sz="1100"/>
              <a:t>Map of London showing the neighborhoods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0" descr="Image for post"/>
          <p:cNvPicPr preferRelativeResize="0"/>
          <p:nvPr/>
        </p:nvPicPr>
        <p:blipFill>
          <a:blip r:embed="rId3">
            <a:alphaModFix/>
          </a:blip>
          <a:stretch>
            <a:fillRect/>
          </a:stretch>
        </p:blipFill>
        <p:spPr>
          <a:xfrm>
            <a:off x="152400" y="152400"/>
            <a:ext cx="8839200" cy="3968433"/>
          </a:xfrm>
          <a:prstGeom prst="rect">
            <a:avLst/>
          </a:prstGeom>
          <a:noFill/>
          <a:ln>
            <a:noFill/>
          </a:ln>
        </p:spPr>
      </p:pic>
      <p:sp>
        <p:nvSpPr>
          <p:cNvPr id="226" name="Google Shape;226;p30"/>
          <p:cNvSpPr txBox="1"/>
          <p:nvPr/>
        </p:nvSpPr>
        <p:spPr>
          <a:xfrm>
            <a:off x="457200" y="4572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Map of Paris showing the neighborhoods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1"/>
          <p:cNvSpPr txBox="1"/>
          <p:nvPr/>
        </p:nvSpPr>
        <p:spPr>
          <a:xfrm>
            <a:off x="1437000" y="951425"/>
            <a:ext cx="7374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This is where Foursquare comes into play. With the help of Foursquare we define a function which collects information pertaining to each neighbourhood including that of the name of the neighbourhood, Geo-coordinates, venue and venue categories.</a:t>
            </a:r>
            <a:endParaRPr>
              <a:solidFill>
                <a:srgbClr val="FFFFFF"/>
              </a:solidFill>
            </a:endParaRPr>
          </a:p>
        </p:txBody>
      </p:sp>
      <p:pic>
        <p:nvPicPr>
          <p:cNvPr id="232" name="Google Shape;232;p31" descr="Image for post"/>
          <p:cNvPicPr preferRelativeResize="0"/>
          <p:nvPr/>
        </p:nvPicPr>
        <p:blipFill>
          <a:blip r:embed="rId3">
            <a:alphaModFix/>
          </a:blip>
          <a:stretch>
            <a:fillRect/>
          </a:stretch>
        </p:blipFill>
        <p:spPr>
          <a:xfrm>
            <a:off x="1437000" y="2310025"/>
            <a:ext cx="6965100" cy="1422450"/>
          </a:xfrm>
          <a:prstGeom prst="rect">
            <a:avLst/>
          </a:prstGeom>
          <a:noFill/>
          <a:ln>
            <a:noFill/>
          </a:ln>
        </p:spPr>
      </p:pic>
      <p:sp>
        <p:nvSpPr>
          <p:cNvPr id="233" name="Google Shape;233;p31"/>
          <p:cNvSpPr txBox="1"/>
          <p:nvPr/>
        </p:nvSpPr>
        <p:spPr>
          <a:xfrm>
            <a:off x="3137400" y="2571750"/>
            <a:ext cx="3973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Data collected using Foursquare API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14"/>
          <p:cNvPicPr preferRelativeResize="0"/>
          <p:nvPr/>
        </p:nvPicPr>
        <p:blipFill>
          <a:blip r:embed="rId3">
            <a:alphaModFix/>
          </a:blip>
          <a:stretch>
            <a:fillRect/>
          </a:stretch>
        </p:blipFill>
        <p:spPr>
          <a:xfrm>
            <a:off x="152400" y="152400"/>
            <a:ext cx="3227028" cy="4838699"/>
          </a:xfrm>
          <a:prstGeom prst="rect">
            <a:avLst/>
          </a:prstGeom>
          <a:noFill/>
          <a:ln>
            <a:noFill/>
          </a:ln>
        </p:spPr>
      </p:pic>
      <p:sp>
        <p:nvSpPr>
          <p:cNvPr id="140" name="Google Shape;140;p14"/>
          <p:cNvSpPr txBox="1"/>
          <p:nvPr/>
        </p:nvSpPr>
        <p:spPr>
          <a:xfrm>
            <a:off x="4480675" y="608000"/>
            <a:ext cx="3805500" cy="333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300" b="1">
                <a:solidFill>
                  <a:srgbClr val="FFFFFF"/>
                </a:solidFill>
              </a:rPr>
              <a:t>Introduction</a:t>
            </a:r>
            <a:endParaRPr sz="2300" b="1">
              <a:solidFill>
                <a:srgbClr val="FFFFFF"/>
              </a:solidFill>
            </a:endParaRPr>
          </a:p>
          <a:p>
            <a:pPr marL="0" lvl="0" indent="0" algn="l" rtl="0">
              <a:lnSpc>
                <a:spcPct val="115000"/>
              </a:lnSpc>
              <a:spcBef>
                <a:spcPts val="1200"/>
              </a:spcBef>
              <a:spcAft>
                <a:spcPts val="0"/>
              </a:spcAft>
              <a:buNone/>
            </a:pPr>
            <a:r>
              <a:rPr lang="en" sz="1100">
                <a:solidFill>
                  <a:srgbClr val="FFFFFF"/>
                </a:solidFill>
              </a:rPr>
              <a:t>A Tale of Two Cities, a novel written by Charles Dickens was set in London and Paris, which takes place during the French Revolution. These cities were both happening then and now. A lot has changed over the years, and we now take a look at how the cities have grown.</a:t>
            </a:r>
            <a:endParaRPr sz="1100">
              <a:solidFill>
                <a:srgbClr val="FFFFFF"/>
              </a:solidFill>
            </a:endParaRPr>
          </a:p>
          <a:p>
            <a:pPr marL="0" lvl="0" indent="0" algn="l" rtl="0">
              <a:lnSpc>
                <a:spcPct val="115000"/>
              </a:lnSpc>
              <a:spcBef>
                <a:spcPts val="1200"/>
              </a:spcBef>
              <a:spcAft>
                <a:spcPts val="1200"/>
              </a:spcAft>
              <a:buNone/>
            </a:pPr>
            <a:r>
              <a:rPr lang="en" sz="1100">
                <a:solidFill>
                  <a:srgbClr val="FFFFFF"/>
                </a:solidFill>
              </a:rPr>
              <a:t>London and Paris are quite a popular tourist and vacation destinations for people all around the world. They are diverse and multicultural and offer a wide variety of experiences that are widely sought after. We try to group the neighbourhoods of London and Paris respectively and draw insights to what they look like now.</a:t>
            </a:r>
            <a:endParaRPr sz="11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2" descr="Image for post"/>
          <p:cNvPicPr preferRelativeResize="0"/>
          <p:nvPr/>
        </p:nvPicPr>
        <p:blipFill>
          <a:blip r:embed="rId3">
            <a:alphaModFix/>
          </a:blip>
          <a:stretch>
            <a:fillRect/>
          </a:stretch>
        </p:blipFill>
        <p:spPr>
          <a:xfrm>
            <a:off x="1249875" y="152400"/>
            <a:ext cx="7741726" cy="2458400"/>
          </a:xfrm>
          <a:prstGeom prst="rect">
            <a:avLst/>
          </a:prstGeom>
          <a:noFill/>
          <a:ln>
            <a:noFill/>
          </a:ln>
        </p:spPr>
      </p:pic>
      <p:sp>
        <p:nvSpPr>
          <p:cNvPr id="239" name="Google Shape;239;p32"/>
          <p:cNvSpPr txBox="1"/>
          <p:nvPr/>
        </p:nvSpPr>
        <p:spPr>
          <a:xfrm>
            <a:off x="1896275" y="1359025"/>
            <a:ext cx="6719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Data with the mean values for each of the Neighborhoods after one-hot encoding</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p:nvPr/>
        </p:nvSpPr>
        <p:spPr>
          <a:xfrm>
            <a:off x="1526225" y="89200"/>
            <a:ext cx="6839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00" b="1">
                <a:solidFill>
                  <a:srgbClr val="FFFFFF"/>
                </a:solidFill>
              </a:rPr>
              <a:t>Top Venues in the Neighborhoods</a:t>
            </a:r>
            <a:endParaRPr sz="1700" b="1">
              <a:solidFill>
                <a:srgbClr val="FFFFFF"/>
              </a:solidFill>
            </a:endParaRPr>
          </a:p>
          <a:p>
            <a:pPr marL="0" lvl="0" indent="0" algn="l" rtl="0">
              <a:lnSpc>
                <a:spcPct val="115000"/>
              </a:lnSpc>
              <a:spcBef>
                <a:spcPts val="1200"/>
              </a:spcBef>
              <a:spcAft>
                <a:spcPts val="0"/>
              </a:spcAft>
              <a:buNone/>
            </a:pPr>
            <a:r>
              <a:rPr lang="en" sz="1100">
                <a:solidFill>
                  <a:srgbClr val="FFFFFF"/>
                </a:solidFill>
              </a:rPr>
              <a:t>In our next step, We need to sort, rank and label the top venue categories in our neighbourhood.Let’s define a function to get the top venue categories in the neighbourhood</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def return_most_common_venues(row, num_top_venues):</a:t>
            </a:r>
            <a:endParaRPr sz="1100">
              <a:solidFill>
                <a:srgbClr val="FFFFFF"/>
              </a:solidFill>
            </a:endParaRPr>
          </a:p>
          <a:p>
            <a:pPr marL="0" lvl="0" indent="0" algn="l" rtl="0">
              <a:spcBef>
                <a:spcPts val="1200"/>
              </a:spcBef>
              <a:spcAft>
                <a:spcPts val="0"/>
              </a:spcAft>
              <a:buNone/>
            </a:pPr>
            <a:r>
              <a:rPr lang="en" sz="1100">
                <a:solidFill>
                  <a:srgbClr val="FFFFFF"/>
                </a:solidFill>
              </a:rPr>
              <a:t>   row_categories = row.iloc[1:]</a:t>
            </a:r>
            <a:endParaRPr sz="1100">
              <a:solidFill>
                <a:srgbClr val="FFFFFF"/>
              </a:solidFill>
            </a:endParaRPr>
          </a:p>
          <a:p>
            <a:pPr marL="0" lvl="0" indent="0" algn="l" rtl="0">
              <a:spcBef>
                <a:spcPts val="0"/>
              </a:spcBef>
              <a:spcAft>
                <a:spcPts val="0"/>
              </a:spcAft>
              <a:buNone/>
            </a:pPr>
            <a:r>
              <a:rPr lang="en" sz="1100">
                <a:solidFill>
                  <a:srgbClr val="FFFFFF"/>
                </a:solidFill>
              </a:rPr>
              <a:t>   row_categories_sorted = row_categories.sort_values(ascending=False)</a:t>
            </a:r>
            <a:endParaRPr sz="1100">
              <a:solidFill>
                <a:srgbClr val="FFFFFF"/>
              </a:solidFill>
            </a:endParaRPr>
          </a:p>
          <a:p>
            <a:pPr marL="0" lvl="0" indent="0" algn="l" rtl="0">
              <a:spcBef>
                <a:spcPts val="0"/>
              </a:spcBef>
              <a:spcAft>
                <a:spcPts val="0"/>
              </a:spcAft>
              <a:buNone/>
            </a:pPr>
            <a:endParaRPr sz="1100">
              <a:solidFill>
                <a:srgbClr val="FFFFFF"/>
              </a:solidFill>
            </a:endParaRPr>
          </a:p>
          <a:p>
            <a:pPr marL="0" lvl="0" indent="0" algn="l" rtl="0">
              <a:spcBef>
                <a:spcPts val="0"/>
              </a:spcBef>
              <a:spcAft>
                <a:spcPts val="0"/>
              </a:spcAft>
              <a:buNone/>
            </a:pPr>
            <a:r>
              <a:rPr lang="en" sz="1100">
                <a:solidFill>
                  <a:srgbClr val="FFFFFF"/>
                </a:solidFill>
              </a:rPr>
              <a:t>   return row_categories_sorted.index.values[0:num_top_venues]</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There are many categories, we will consider the top 10 categories to avoid data skew.Defining a function to label them accurately</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num_top_venues = 10</a:t>
            </a:r>
            <a:endParaRPr sz="1100">
              <a:solidFill>
                <a:srgbClr val="FFFFFF"/>
              </a:solidFill>
            </a:endParaRPr>
          </a:p>
          <a:p>
            <a:pPr marL="0" lvl="0" indent="0" algn="l" rtl="0">
              <a:spcBef>
                <a:spcPts val="0"/>
              </a:spcBef>
              <a:spcAft>
                <a:spcPts val="0"/>
              </a:spcAft>
              <a:buNone/>
            </a:pPr>
            <a:endParaRPr sz="1100">
              <a:solidFill>
                <a:srgbClr val="FFFFFF"/>
              </a:solidFill>
            </a:endParaRPr>
          </a:p>
          <a:p>
            <a:pPr marL="0" lvl="0" indent="0" algn="l" rtl="0">
              <a:spcBef>
                <a:spcPts val="0"/>
              </a:spcBef>
              <a:spcAft>
                <a:spcPts val="0"/>
              </a:spcAft>
              <a:buNone/>
            </a:pPr>
            <a:r>
              <a:rPr lang="en" sz="1100">
                <a:solidFill>
                  <a:srgbClr val="FFFFFF"/>
                </a:solidFill>
              </a:rPr>
              <a:t>indicators = ['st', 'nd', 'rd']</a:t>
            </a:r>
            <a:endParaRPr sz="1100">
              <a:solidFill>
                <a:srgbClr val="FFFFFF"/>
              </a:solidFill>
            </a:endParaRPr>
          </a:p>
          <a:p>
            <a:pPr marL="0" lvl="0" indent="0" algn="l" rtl="0">
              <a:spcBef>
                <a:spcPts val="0"/>
              </a:spcBef>
              <a:spcAft>
                <a:spcPts val="0"/>
              </a:spcAft>
              <a:buNone/>
            </a:pPr>
            <a:endParaRPr sz="1100">
              <a:solidFill>
                <a:srgbClr val="FFFFFF"/>
              </a:solidFill>
            </a:endParaRPr>
          </a:p>
          <a:p>
            <a:pPr marL="0" lvl="0" indent="0" algn="l" rtl="0">
              <a:spcBef>
                <a:spcPts val="0"/>
              </a:spcBef>
              <a:spcAft>
                <a:spcPts val="0"/>
              </a:spcAft>
              <a:buNone/>
            </a:pPr>
            <a:r>
              <a:rPr lang="en" sz="1100">
                <a:solidFill>
                  <a:srgbClr val="FFFFFF"/>
                </a:solidFill>
              </a:rPr>
              <a:t># create columns according to number of top venues</a:t>
            </a:r>
            <a:endParaRPr sz="1100">
              <a:solidFill>
                <a:srgbClr val="FFFFFF"/>
              </a:solidFill>
            </a:endParaRPr>
          </a:p>
          <a:p>
            <a:pPr marL="0" lvl="0" indent="0" algn="l" rtl="0">
              <a:spcBef>
                <a:spcPts val="0"/>
              </a:spcBef>
              <a:spcAft>
                <a:spcPts val="0"/>
              </a:spcAft>
              <a:buNone/>
            </a:pPr>
            <a:r>
              <a:rPr lang="en" sz="1100">
                <a:solidFill>
                  <a:srgbClr val="FFFFFF"/>
                </a:solidFill>
              </a:rPr>
              <a:t>columns = ['Neighbourhood']</a:t>
            </a:r>
            <a:endParaRPr sz="1100">
              <a:solidFill>
                <a:srgbClr val="FFFFFF"/>
              </a:solidFill>
            </a:endParaRPr>
          </a:p>
          <a:p>
            <a:pPr marL="0" lvl="0" indent="0" algn="l" rtl="0">
              <a:spcBef>
                <a:spcPts val="0"/>
              </a:spcBef>
              <a:spcAft>
                <a:spcPts val="0"/>
              </a:spcAft>
              <a:buNone/>
            </a:pPr>
            <a:r>
              <a:rPr lang="en" sz="1100">
                <a:solidFill>
                  <a:srgbClr val="FFFFFF"/>
                </a:solidFill>
              </a:rPr>
              <a:t>for ind in np.arange(num_top_venues):</a:t>
            </a:r>
            <a:endParaRPr sz="1100">
              <a:solidFill>
                <a:srgbClr val="FFFFFF"/>
              </a:solidFill>
            </a:endParaRPr>
          </a:p>
          <a:p>
            <a:pPr marL="0" lvl="0" indent="0" algn="l" rtl="0">
              <a:spcBef>
                <a:spcPts val="0"/>
              </a:spcBef>
              <a:spcAft>
                <a:spcPts val="0"/>
              </a:spcAft>
              <a:buNone/>
            </a:pPr>
            <a:r>
              <a:rPr lang="en" sz="1100">
                <a:solidFill>
                  <a:srgbClr val="FFFFFF"/>
                </a:solidFill>
              </a:rPr>
              <a:t>   try:</a:t>
            </a:r>
            <a:endParaRPr sz="1100">
              <a:solidFill>
                <a:srgbClr val="FFFFFF"/>
              </a:solidFill>
            </a:endParaRPr>
          </a:p>
          <a:p>
            <a:pPr marL="0" lvl="0" indent="0" algn="l" rtl="0">
              <a:spcBef>
                <a:spcPts val="0"/>
              </a:spcBef>
              <a:spcAft>
                <a:spcPts val="0"/>
              </a:spcAft>
              <a:buNone/>
            </a:pPr>
            <a:r>
              <a:rPr lang="en" sz="1100">
                <a:solidFill>
                  <a:srgbClr val="FFFFFF"/>
                </a:solidFill>
              </a:rPr>
              <a:t>       columns.append('{}{} Most Common Venue'.format(ind+1, indicators[ind]))</a:t>
            </a:r>
            <a:endParaRPr sz="1100">
              <a:solidFill>
                <a:srgbClr val="FFFFFF"/>
              </a:solidFill>
            </a:endParaRPr>
          </a:p>
          <a:p>
            <a:pPr marL="0" lvl="0" indent="0" algn="l" rtl="0">
              <a:spcBef>
                <a:spcPts val="0"/>
              </a:spcBef>
              <a:spcAft>
                <a:spcPts val="0"/>
              </a:spcAft>
              <a:buNone/>
            </a:pPr>
            <a:r>
              <a:rPr lang="en" sz="1100">
                <a:solidFill>
                  <a:srgbClr val="FFFFFF"/>
                </a:solidFill>
              </a:rPr>
              <a:t>   except:</a:t>
            </a:r>
            <a:endParaRPr sz="1100">
              <a:solidFill>
                <a:srgbClr val="FFFFFF"/>
              </a:solidFill>
            </a:endParaRPr>
          </a:p>
          <a:p>
            <a:pPr marL="0" lvl="0" indent="0" algn="l" rtl="0">
              <a:spcBef>
                <a:spcPts val="0"/>
              </a:spcBef>
              <a:spcAft>
                <a:spcPts val="0"/>
              </a:spcAft>
              <a:buNone/>
            </a:pPr>
            <a:r>
              <a:rPr lang="en" sz="1100">
                <a:solidFill>
                  <a:srgbClr val="FFFFFF"/>
                </a:solidFill>
              </a:rPr>
              <a:t>       columns.append('{}th Most Common Venue'.format(ind+1))</a:t>
            </a:r>
            <a:endParaRPr sz="11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4" descr="Image for post"/>
          <p:cNvPicPr preferRelativeResize="0"/>
          <p:nvPr/>
        </p:nvPicPr>
        <p:blipFill>
          <a:blip r:embed="rId3">
            <a:alphaModFix/>
          </a:blip>
          <a:stretch>
            <a:fillRect/>
          </a:stretch>
        </p:blipFill>
        <p:spPr>
          <a:xfrm>
            <a:off x="1150775" y="865975"/>
            <a:ext cx="7779674" cy="3112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p:nvPr/>
        </p:nvSpPr>
        <p:spPr>
          <a:xfrm>
            <a:off x="1377550" y="148650"/>
            <a:ext cx="75132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00" b="1">
                <a:solidFill>
                  <a:srgbClr val="FFFFFF"/>
                </a:solidFill>
              </a:rPr>
              <a:t>Model Building — K Means</a:t>
            </a:r>
            <a:endParaRPr sz="1700" b="1">
              <a:solidFill>
                <a:srgbClr val="FFFFFF"/>
              </a:solidFill>
            </a:endParaRPr>
          </a:p>
          <a:p>
            <a:pPr marL="0" lvl="0" indent="0" algn="l" rtl="0">
              <a:lnSpc>
                <a:spcPct val="115000"/>
              </a:lnSpc>
              <a:spcBef>
                <a:spcPts val="1200"/>
              </a:spcBef>
              <a:spcAft>
                <a:spcPts val="1200"/>
              </a:spcAft>
              <a:buNone/>
            </a:pPr>
            <a:r>
              <a:rPr lang="en" sz="1100">
                <a:solidFill>
                  <a:srgbClr val="FFFFFF"/>
                </a:solidFill>
              </a:rPr>
              <a:t>Moving on to the most exciting part — </a:t>
            </a:r>
            <a:r>
              <a:rPr lang="en" sz="1100" b="1">
                <a:solidFill>
                  <a:srgbClr val="FFFFFF"/>
                </a:solidFill>
              </a:rPr>
              <a:t>Model Building!</a:t>
            </a:r>
            <a:r>
              <a:rPr lang="en" sz="1100">
                <a:solidFill>
                  <a:srgbClr val="FFFFFF"/>
                </a:solidFill>
              </a:rPr>
              <a:t> We will be using K Means Clustering Machine learning algorithm to cluster similar neighbourhoods together. There are many different cluster sizes that we can select, we will be going with the number of clusters as 5 to keep it as optimized as possible.</a:t>
            </a:r>
            <a:br>
              <a:rPr lang="en" sz="1100">
                <a:solidFill>
                  <a:srgbClr val="FFFFFF"/>
                </a:solidFill>
              </a:rPr>
            </a:br>
            <a:br>
              <a:rPr lang="en" sz="1100">
                <a:solidFill>
                  <a:srgbClr val="FFFFFF"/>
                </a:solidFill>
              </a:rPr>
            </a:br>
            <a:endParaRPr sz="1100">
              <a:solidFill>
                <a:srgbClr val="FFFFFF"/>
              </a:solidFill>
            </a:endParaRPr>
          </a:p>
        </p:txBody>
      </p:sp>
      <p:pic>
        <p:nvPicPr>
          <p:cNvPr id="255" name="Google Shape;255;p35" descr="Image for post"/>
          <p:cNvPicPr preferRelativeResize="0"/>
          <p:nvPr/>
        </p:nvPicPr>
        <p:blipFill>
          <a:blip r:embed="rId3">
            <a:alphaModFix/>
          </a:blip>
          <a:stretch>
            <a:fillRect/>
          </a:stretch>
        </p:blipFill>
        <p:spPr>
          <a:xfrm>
            <a:off x="1648875" y="2121725"/>
            <a:ext cx="4457275" cy="1690050"/>
          </a:xfrm>
          <a:prstGeom prst="rect">
            <a:avLst/>
          </a:prstGeom>
          <a:noFill/>
          <a:ln>
            <a:noFill/>
          </a:ln>
        </p:spPr>
      </p:pic>
      <p:sp>
        <p:nvSpPr>
          <p:cNvPr id="256" name="Google Shape;256;p35"/>
          <p:cNvSpPr txBox="1"/>
          <p:nvPr/>
        </p:nvSpPr>
        <p:spPr>
          <a:xfrm>
            <a:off x="789350" y="483200"/>
            <a:ext cx="73869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txBox="1"/>
          <p:nvPr/>
        </p:nvSpPr>
        <p:spPr>
          <a:xfrm>
            <a:off x="1648875" y="40472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Labelled Clustered dataset of London</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6" descr="Image for post"/>
          <p:cNvPicPr preferRelativeResize="0"/>
          <p:nvPr/>
        </p:nvPicPr>
        <p:blipFill>
          <a:blip r:embed="rId3">
            <a:alphaModFix/>
          </a:blip>
          <a:stretch>
            <a:fillRect/>
          </a:stretch>
        </p:blipFill>
        <p:spPr>
          <a:xfrm>
            <a:off x="3618625" y="2571750"/>
            <a:ext cx="5292000" cy="2353825"/>
          </a:xfrm>
          <a:prstGeom prst="rect">
            <a:avLst/>
          </a:prstGeom>
          <a:noFill/>
          <a:ln>
            <a:noFill/>
          </a:ln>
        </p:spPr>
      </p:pic>
      <p:pic>
        <p:nvPicPr>
          <p:cNvPr id="263" name="Google Shape;263;p36" descr="Image for post"/>
          <p:cNvPicPr preferRelativeResize="0"/>
          <p:nvPr/>
        </p:nvPicPr>
        <p:blipFill>
          <a:blip r:embed="rId4">
            <a:alphaModFix/>
          </a:blip>
          <a:stretch>
            <a:fillRect/>
          </a:stretch>
        </p:blipFill>
        <p:spPr>
          <a:xfrm>
            <a:off x="152400" y="152400"/>
            <a:ext cx="5218634" cy="2353825"/>
          </a:xfrm>
          <a:prstGeom prst="rect">
            <a:avLst/>
          </a:prstGeom>
          <a:noFill/>
          <a:ln>
            <a:noFill/>
          </a:ln>
        </p:spPr>
      </p:pic>
      <p:sp>
        <p:nvSpPr>
          <p:cNvPr id="264" name="Google Shape;264;p36"/>
          <p:cNvSpPr txBox="1"/>
          <p:nvPr/>
        </p:nvSpPr>
        <p:spPr>
          <a:xfrm>
            <a:off x="290050" y="20640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london_data_nonan = london_data.dropna(subset=['Cluster Labels'])</a:t>
            </a:r>
            <a:endParaRPr>
              <a:solidFill>
                <a:srgbClr val="FFFFFF"/>
              </a:solidFill>
            </a:endParaRPr>
          </a:p>
          <a:p>
            <a:pPr marL="0" lvl="0" indent="0" algn="l" rtl="0">
              <a:spcBef>
                <a:spcPts val="0"/>
              </a:spcBef>
              <a:spcAft>
                <a:spcPts val="0"/>
              </a:spcAft>
              <a:buNone/>
            </a:pPr>
            <a:r>
              <a:rPr lang="en">
                <a:solidFill>
                  <a:srgbClr val="FFFFFF"/>
                </a:solidFill>
              </a:rPr>
              <a:t>Map of clustered neighbourhoods of London</a:t>
            </a:r>
            <a:endParaRPr>
              <a:solidFill>
                <a:srgbClr val="FFFFFF"/>
              </a:solidFill>
            </a:endParaRPr>
          </a:p>
          <a:p>
            <a:pPr marL="0" lvl="0" indent="0" algn="l" rtl="0">
              <a:spcBef>
                <a:spcPts val="0"/>
              </a:spcBef>
              <a:spcAft>
                <a:spcPts val="0"/>
              </a:spcAft>
              <a:buNone/>
            </a:pPr>
            <a:r>
              <a:rPr lang="en">
                <a:solidFill>
                  <a:srgbClr val="FFFFFF"/>
                </a:solidFill>
              </a:rPr>
              <a:t>Map of clustered neighbourhoods of Paris</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p:nvPr/>
        </p:nvSpPr>
        <p:spPr>
          <a:xfrm>
            <a:off x="1119875" y="743275"/>
            <a:ext cx="76521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300" b="1">
                <a:solidFill>
                  <a:srgbClr val="FFFFFF"/>
                </a:solidFill>
              </a:rPr>
              <a:t>Results and Discussion</a:t>
            </a:r>
            <a:endParaRPr sz="2300" b="1">
              <a:solidFill>
                <a:srgbClr val="FFFFFF"/>
              </a:solidFill>
            </a:endParaRPr>
          </a:p>
          <a:p>
            <a:pPr marL="0" lvl="0" indent="0" algn="l" rtl="0">
              <a:lnSpc>
                <a:spcPct val="115000"/>
              </a:lnSpc>
              <a:spcBef>
                <a:spcPts val="1200"/>
              </a:spcBef>
              <a:spcAft>
                <a:spcPts val="0"/>
              </a:spcAft>
              <a:buNone/>
            </a:pPr>
            <a:r>
              <a:rPr lang="en" sz="1100">
                <a:solidFill>
                  <a:srgbClr val="FFFFFF"/>
                </a:solidFill>
              </a:rPr>
              <a:t>The neighbourhoods of London are very multicultural. There are a lot of different cuisines including Indian, Italian, Turkish and Chinese. London seems to take a step further in this direction by having a lot of restaurants, bars, juice bars, coffee shops, Fish and Chips shop and Breakfast spots. It has a lot of shopping options too with that of the Flea markets, flower shops, fish markets, Fishing stores, clothing stores. The main modes of transport seem to be Buses and trains. For leisure, the neighbourhoods are set up to have lots of parks, golf courses, zoo, gyms and Historic sites. Overall, the city of London offers a multicultural, diverse and certainly entertaining experience.</a:t>
            </a:r>
            <a:endParaRPr sz="1100">
              <a:solidFill>
                <a:srgbClr val="FFFFFF"/>
              </a:solidFill>
            </a:endParaRPr>
          </a:p>
          <a:p>
            <a:pPr marL="0" lvl="0" indent="0" algn="l" rtl="0">
              <a:lnSpc>
                <a:spcPct val="115000"/>
              </a:lnSpc>
              <a:spcBef>
                <a:spcPts val="1200"/>
              </a:spcBef>
              <a:spcAft>
                <a:spcPts val="1200"/>
              </a:spcAft>
              <a:buNone/>
            </a:pPr>
            <a:r>
              <a:rPr lang="en" sz="1100">
                <a:solidFill>
                  <a:srgbClr val="FFFFFF"/>
                </a:solidFill>
              </a:rPr>
              <a:t>Paris is relatively small in size geographically. It has a wide variety of cuisines and eateries including French, Thai, Cambodian, Asian, Chinese etc. There are a lot of hangout spots including many Restaurants and Bars. Paris has a lot of Bistros. Different means of public transport in Paris which includes buses, bikes, boats or ferries. For leisure and sightseeing, there are a lot of Plazas, Trails, Parks, Historic sites, clothing shops, Art galleries and Museums. Overall, Paris seems like the relaxing vacation spot with a mix of lakes, historic spots and a wide variety of cuisines to try out.</a:t>
            </a:r>
            <a:endParaRPr sz="11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p:nvPr/>
        </p:nvSpPr>
        <p:spPr>
          <a:xfrm>
            <a:off x="1258625" y="843825"/>
            <a:ext cx="7384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300" b="1">
                <a:solidFill>
                  <a:srgbClr val="FFFFFF"/>
                </a:solidFill>
              </a:rPr>
              <a:t>Conclusion</a:t>
            </a:r>
            <a:endParaRPr sz="2300" b="1">
              <a:solidFill>
                <a:srgbClr val="FFFFFF"/>
              </a:solidFill>
            </a:endParaRPr>
          </a:p>
          <a:p>
            <a:pPr marL="0" lvl="0" indent="0" algn="l" rtl="0">
              <a:lnSpc>
                <a:spcPct val="115000"/>
              </a:lnSpc>
              <a:spcBef>
                <a:spcPts val="1200"/>
              </a:spcBef>
              <a:spcAft>
                <a:spcPts val="0"/>
              </a:spcAft>
              <a:buNone/>
            </a:pPr>
            <a:r>
              <a:rPr lang="en" sz="1100">
                <a:solidFill>
                  <a:srgbClr val="FFFFFF"/>
                </a:solidFill>
              </a:rPr>
              <a:t>The purpose of this project was to explore the cities of London and Paris and see how attractive it is to potential tourists and migrants. We explored both the cities based on their postal codes and then extrapolated the common venues present in each of the neighbourhoods finally concluding with clustering similar neighbourhoods together.</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We could see that each of the neighbourhoods in both the cities have a wide variety of experiences to offer which is unique in its own way. The cultural diversity is quite evident which also gives the feeling of a sense of inclusion.</a:t>
            </a:r>
            <a:endParaRPr sz="1100">
              <a:solidFill>
                <a:srgbClr val="FFFFFF"/>
              </a:solidFill>
            </a:endParaRPr>
          </a:p>
          <a:p>
            <a:pPr marL="0" lvl="0" indent="0" algn="l" rtl="0">
              <a:lnSpc>
                <a:spcPct val="115000"/>
              </a:lnSpc>
              <a:spcBef>
                <a:spcPts val="1200"/>
              </a:spcBef>
              <a:spcAft>
                <a:spcPts val="1200"/>
              </a:spcAft>
              <a:buNone/>
            </a:pPr>
            <a:r>
              <a:rPr lang="en" sz="1100">
                <a:solidFill>
                  <a:srgbClr val="FFFFFF"/>
                </a:solidFill>
              </a:rPr>
              <a:t>Both Paris and London seem to offer a vacation stay or a romantic getaway with a lot of places to explore, beautiful landscapes, amazing food and a wide variety of culture. Overall, it’s up-to-the stakeholders to decide which experience they would prefer more and which would more to their liking.</a:t>
            </a:r>
            <a:endParaRPr sz="11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p:nvPr/>
        </p:nvSpPr>
        <p:spPr>
          <a:xfrm>
            <a:off x="2110875" y="1071750"/>
            <a:ext cx="55707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300" b="1">
                <a:solidFill>
                  <a:srgbClr val="FFFFFF"/>
                </a:solidFill>
              </a:rPr>
              <a:t>References</a:t>
            </a:r>
            <a:endParaRPr sz="2300" b="1">
              <a:solidFill>
                <a:srgbClr val="FFFFFF"/>
              </a:solidFill>
            </a:endParaRPr>
          </a:p>
          <a:p>
            <a:pPr marL="457200" lvl="0" indent="-298450" algn="l" rtl="0">
              <a:lnSpc>
                <a:spcPct val="115000"/>
              </a:lnSpc>
              <a:spcBef>
                <a:spcPts val="1200"/>
              </a:spcBef>
              <a:spcAft>
                <a:spcPts val="0"/>
              </a:spcAft>
              <a:buSzPts val="1100"/>
              <a:buAutoNum type="arabicPeriod"/>
            </a:pPr>
            <a:r>
              <a:rPr lang="en" sz="1100" u="sng">
                <a:solidFill>
                  <a:schemeClr val="hlink"/>
                </a:solidFill>
                <a:hlinkClick r:id="rId3"/>
              </a:rPr>
              <a:t>The Battle of Neighbourhood — My London’s Perspective by Dayo John</a:t>
            </a:r>
            <a:endParaRPr sz="1100" u="sng">
              <a:solidFill>
                <a:schemeClr val="hlink"/>
              </a:solidFill>
            </a:endParaRPr>
          </a:p>
          <a:p>
            <a:pPr marL="457200" lvl="0" indent="-298450" algn="l" rtl="0">
              <a:lnSpc>
                <a:spcPct val="115000"/>
              </a:lnSpc>
              <a:spcBef>
                <a:spcPts val="0"/>
              </a:spcBef>
              <a:spcAft>
                <a:spcPts val="0"/>
              </a:spcAft>
              <a:buSzPts val="1100"/>
              <a:buAutoNum type="arabicPeriod"/>
            </a:pPr>
            <a:r>
              <a:rPr lang="en" sz="1100" u="sng">
                <a:solidFill>
                  <a:schemeClr val="hlink"/>
                </a:solidFill>
                <a:hlinkClick r:id="rId4"/>
              </a:rPr>
              <a:t>The Battle of neighborhoods! What is the best place where can I start my restaurant business in Paris? by Zakaria BOUZIANE</a:t>
            </a:r>
            <a:endParaRPr sz="1100" u="sng">
              <a:solidFill>
                <a:schemeClr val="hlink"/>
              </a:solidFill>
            </a:endParaRPr>
          </a:p>
          <a:p>
            <a:pPr marL="457200" lvl="0" indent="-298450" algn="l" rtl="0">
              <a:lnSpc>
                <a:spcPct val="115000"/>
              </a:lnSpc>
              <a:spcBef>
                <a:spcPts val="0"/>
              </a:spcBef>
              <a:spcAft>
                <a:spcPts val="0"/>
              </a:spcAft>
              <a:buSzPts val="1100"/>
              <a:buAutoNum type="arabicPeriod"/>
            </a:pPr>
            <a:r>
              <a:rPr lang="en" sz="1100" u="sng">
                <a:solidFill>
                  <a:schemeClr val="hlink"/>
                </a:solidFill>
                <a:hlinkClick r:id="rId5"/>
              </a:rPr>
              <a:t>Foursquare API</a:t>
            </a:r>
            <a:endParaRPr sz="1100" u="sng">
              <a:solidFill>
                <a:schemeClr val="hlink"/>
              </a:solidFill>
            </a:endParaRPr>
          </a:p>
          <a:p>
            <a:pPr marL="457200" lvl="0" indent="-298450" algn="l" rtl="0">
              <a:lnSpc>
                <a:spcPct val="115000"/>
              </a:lnSpc>
              <a:spcBef>
                <a:spcPts val="0"/>
              </a:spcBef>
              <a:spcAft>
                <a:spcPts val="0"/>
              </a:spcAft>
              <a:buSzPts val="1100"/>
              <a:buAutoNum type="arabicPeriod"/>
            </a:pPr>
            <a:r>
              <a:rPr lang="en" sz="1100" u="sng">
                <a:solidFill>
                  <a:schemeClr val="hlink"/>
                </a:solidFill>
                <a:hlinkClick r:id="rId6"/>
              </a:rPr>
              <a:t>ArcGIS API</a:t>
            </a:r>
            <a:endParaRPr sz="1100" u="sng">
              <a:solidFill>
                <a:schemeClr val="hlink"/>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p:nvPr/>
        </p:nvSpPr>
        <p:spPr>
          <a:xfrm>
            <a:off x="1596725" y="921650"/>
            <a:ext cx="5877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300" b="1">
                <a:solidFill>
                  <a:srgbClr val="FFFFFF"/>
                </a:solidFill>
              </a:rPr>
              <a:t>Business Problem</a:t>
            </a:r>
            <a:endParaRPr sz="2300" b="1">
              <a:solidFill>
                <a:srgbClr val="FFFFFF"/>
              </a:solidFill>
            </a:endParaRPr>
          </a:p>
          <a:p>
            <a:pPr marL="0" lvl="0" indent="0" algn="l" rtl="0">
              <a:lnSpc>
                <a:spcPct val="115000"/>
              </a:lnSpc>
              <a:spcBef>
                <a:spcPts val="1200"/>
              </a:spcBef>
              <a:spcAft>
                <a:spcPts val="1200"/>
              </a:spcAft>
              <a:buNone/>
            </a:pPr>
            <a:r>
              <a:rPr lang="en" sz="1100">
                <a:solidFill>
                  <a:srgbClr val="FFFFFF"/>
                </a:solidFill>
              </a:rPr>
              <a:t>The aim is to help tourists choose their destinations depending on the experiences that the neighbourhoods have to offer and what they would want to have. This model also helps people make decisions if they are thinking about migrating to London or Paris or even if they wish to relocate neighbourhoods within the city. Our findings will help stakeholders make informed decisions and address any concerns they have, including the different kinds of cuisines, provision stores and what the city has to offer.</a:t>
            </a:r>
            <a:endParaRPr sz="11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p:nvPr/>
        </p:nvSpPr>
        <p:spPr>
          <a:xfrm>
            <a:off x="1524600" y="247750"/>
            <a:ext cx="60948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300" b="1">
                <a:solidFill>
                  <a:srgbClr val="FFFFFF"/>
                </a:solidFill>
              </a:rPr>
              <a:t>Data Description</a:t>
            </a:r>
            <a:endParaRPr sz="2300" b="1">
              <a:solidFill>
                <a:srgbClr val="FFFFFF"/>
              </a:solidFill>
            </a:endParaRPr>
          </a:p>
          <a:p>
            <a:pPr marL="0" lvl="0" indent="0" algn="l" rtl="0">
              <a:lnSpc>
                <a:spcPct val="115000"/>
              </a:lnSpc>
              <a:spcBef>
                <a:spcPts val="1200"/>
              </a:spcBef>
              <a:spcAft>
                <a:spcPts val="0"/>
              </a:spcAft>
              <a:buNone/>
            </a:pPr>
            <a:r>
              <a:rPr lang="en" sz="1100">
                <a:solidFill>
                  <a:srgbClr val="FFFFFF"/>
                </a:solidFill>
              </a:rPr>
              <a:t>We require geographical location data for both London and Paris. Postal codes in each city serve as a starting point. Using Postal codes, we can find out the neighbourhoods, boroughs, venues and their most popular venue categories.</a:t>
            </a:r>
            <a:br>
              <a:rPr lang="en" sz="1100">
                <a:solidFill>
                  <a:srgbClr val="FFFFFF"/>
                </a:solidFill>
              </a:rPr>
            </a:br>
            <a:br>
              <a:rPr lang="en" sz="1100">
                <a:solidFill>
                  <a:srgbClr val="FFFFFF"/>
                </a:solidFill>
              </a:rPr>
            </a:br>
            <a:r>
              <a:rPr lang="en" sz="1700" b="1">
                <a:solidFill>
                  <a:srgbClr val="FFFFFF"/>
                </a:solidFill>
              </a:rPr>
              <a:t>Paris</a:t>
            </a:r>
            <a:endParaRPr sz="1700" b="1">
              <a:solidFill>
                <a:srgbClr val="FFFFFF"/>
              </a:solidFill>
            </a:endParaRPr>
          </a:p>
          <a:p>
            <a:pPr marL="0" lvl="0" indent="0" algn="l" rtl="0">
              <a:lnSpc>
                <a:spcPct val="115000"/>
              </a:lnSpc>
              <a:spcBef>
                <a:spcPts val="1200"/>
              </a:spcBef>
              <a:spcAft>
                <a:spcPts val="0"/>
              </a:spcAft>
              <a:buNone/>
            </a:pPr>
            <a:r>
              <a:rPr lang="en" sz="1100">
                <a:solidFill>
                  <a:srgbClr val="FFFFFF"/>
                </a:solidFill>
              </a:rPr>
              <a:t>To derive our solution, We leverage JSON data available at</a:t>
            </a:r>
            <a:r>
              <a:rPr lang="en" sz="1100">
                <a:solidFill>
                  <a:srgbClr val="FFFFFF"/>
                </a:solidFill>
                <a:uFill>
                  <a:noFill/>
                </a:uFill>
                <a:hlinkClick r:id="rId3">
                  <a:extLst>
                    <a:ext uri="{A12FA001-AC4F-418D-AE19-62706E023703}">
                      <ahyp:hlinkClr xmlns:ahyp="http://schemas.microsoft.com/office/drawing/2018/hyperlinkcolor" val="tx"/>
                    </a:ext>
                  </a:extLst>
                </a:hlinkClick>
              </a:rPr>
              <a:t> </a:t>
            </a:r>
            <a:r>
              <a:rPr lang="en" sz="1100" u="sng">
                <a:solidFill>
                  <a:srgbClr val="FFFFFF"/>
                </a:solidFill>
                <a:hlinkClick r:id="rId3">
                  <a:extLst>
                    <a:ext uri="{A12FA001-AC4F-418D-AE19-62706E023703}">
                      <ahyp:hlinkClr xmlns:ahyp="http://schemas.microsoft.com/office/drawing/2018/hyperlinkcolor" val="tx"/>
                    </a:ext>
                  </a:extLst>
                </a:hlinkClick>
              </a:rPr>
              <a:t>https://www.data.gouv.fr/fr/datasets/r/e88c6fda-1d09-42a0-a069-606d3259114e</a:t>
            </a:r>
            <a:endParaRPr sz="1100" u="sng">
              <a:solidFill>
                <a:srgbClr val="FFFFFF"/>
              </a:solidFill>
            </a:endParaRPr>
          </a:p>
          <a:p>
            <a:pPr marL="0" lvl="0" indent="0" algn="l" rtl="0">
              <a:lnSpc>
                <a:spcPct val="115000"/>
              </a:lnSpc>
              <a:spcBef>
                <a:spcPts val="1200"/>
              </a:spcBef>
              <a:spcAft>
                <a:spcPts val="0"/>
              </a:spcAft>
              <a:buNone/>
            </a:pPr>
            <a:r>
              <a:rPr lang="en" sz="1100">
                <a:solidFill>
                  <a:srgbClr val="FFFFFF"/>
                </a:solidFill>
              </a:rPr>
              <a:t>The JSON file has data about all the neighbourhoods in France; we limit it to Paris.</a:t>
            </a:r>
            <a:endParaRPr sz="1100">
              <a:solidFill>
                <a:srgbClr val="FFFFFF"/>
              </a:solidFill>
            </a:endParaRPr>
          </a:p>
          <a:p>
            <a:pPr marL="457200" lvl="0" indent="-298450" algn="l" rtl="0">
              <a:lnSpc>
                <a:spcPct val="115000"/>
              </a:lnSpc>
              <a:spcBef>
                <a:spcPts val="1200"/>
              </a:spcBef>
              <a:spcAft>
                <a:spcPts val="0"/>
              </a:spcAft>
              <a:buClr>
                <a:srgbClr val="FFFFFF"/>
              </a:buClr>
              <a:buSzPts val="1100"/>
              <a:buAutoNum type="arabicPeriod"/>
            </a:pPr>
            <a:r>
              <a:rPr lang="en" sz="1100" i="1">
                <a:solidFill>
                  <a:srgbClr val="FFFFFF"/>
                </a:solidFill>
              </a:rPr>
              <a:t>postal_code</a:t>
            </a:r>
            <a:r>
              <a:rPr lang="en" sz="1100">
                <a:solidFill>
                  <a:srgbClr val="FFFFFF"/>
                </a:solidFill>
              </a:rPr>
              <a:t>: Postal codes for France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nom_comm</a:t>
            </a:r>
            <a:r>
              <a:rPr lang="en" sz="1100">
                <a:solidFill>
                  <a:srgbClr val="FFFFFF"/>
                </a:solidFill>
              </a:rPr>
              <a:t>: Name of Neighborhoods in France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nom_dept</a:t>
            </a:r>
            <a:r>
              <a:rPr lang="en" sz="1100">
                <a:solidFill>
                  <a:srgbClr val="FFFFFF"/>
                </a:solidFill>
              </a:rPr>
              <a:t>: Name of the boroughs, equivalent to towns in France</a:t>
            </a:r>
            <a:endParaRPr sz="1100">
              <a:solidFill>
                <a:srgbClr val="FFFFFF"/>
              </a:solidFill>
            </a:endParaRPr>
          </a:p>
          <a:p>
            <a:pPr marL="0" lvl="0" indent="0" algn="l" rtl="0">
              <a:lnSpc>
                <a:spcPct val="115000"/>
              </a:lnSpc>
              <a:spcBef>
                <a:spcPts val="1200"/>
              </a:spcBef>
              <a:spcAft>
                <a:spcPts val="1200"/>
              </a:spcAft>
              <a:buNone/>
            </a:pPr>
            <a:r>
              <a:rPr lang="en" sz="1100" i="1">
                <a:solidFill>
                  <a:srgbClr val="FFFFFF"/>
                </a:solidFill>
              </a:rPr>
              <a:t>geo_point_2d</a:t>
            </a:r>
            <a:r>
              <a:rPr lang="en" sz="1100">
                <a:solidFill>
                  <a:srgbClr val="FFFFFF"/>
                </a:solidFill>
              </a:rPr>
              <a:t>: Tuple containing the latitude and longitude of the Neighborhoods.</a:t>
            </a:r>
            <a:br>
              <a:rPr lang="en" sz="1100">
                <a:solidFill>
                  <a:srgbClr val="FFFFFF"/>
                </a:solidFill>
              </a:rPr>
            </a:br>
            <a:br>
              <a:rPr lang="en" sz="1100">
                <a:solidFill>
                  <a:srgbClr val="FFFFFF"/>
                </a:solidFill>
              </a:rPr>
            </a:br>
            <a:endParaRPr sz="11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body" idx="1"/>
          </p:nvPr>
        </p:nvSpPr>
        <p:spPr>
          <a:xfrm>
            <a:off x="1307425" y="130525"/>
            <a:ext cx="7731900" cy="29112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None/>
            </a:pPr>
            <a:r>
              <a:rPr lang="en" sz="1700" b="1">
                <a:solidFill>
                  <a:srgbClr val="FFFFFF"/>
                </a:solidFill>
                <a:latin typeface="Arial"/>
                <a:ea typeface="Arial"/>
                <a:cs typeface="Arial"/>
                <a:sym typeface="Arial"/>
              </a:rPr>
              <a:t>London</a:t>
            </a:r>
            <a:endParaRPr sz="1700" b="1">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To derive our solution, We scrape our data from</a:t>
            </a:r>
            <a:r>
              <a:rPr lang="en" sz="1100">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 sz="1100" u="sng">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https://en.wikipedia.org/wiki/List_of_areas_of_London</a:t>
            </a:r>
            <a:endParaRPr sz="1100" u="sng">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This Wikipedia page has information about all the neighbourhoods; we limit it to London.</a:t>
            </a:r>
            <a:endParaRPr sz="1100">
              <a:solidFill>
                <a:srgbClr val="FFFFFF"/>
              </a:solidFill>
              <a:latin typeface="Arial"/>
              <a:ea typeface="Arial"/>
              <a:cs typeface="Arial"/>
              <a:sym typeface="Arial"/>
            </a:endParaRPr>
          </a:p>
          <a:p>
            <a:pPr marL="457200" lvl="0" indent="-298450" algn="l" rtl="0">
              <a:spcBef>
                <a:spcPts val="1200"/>
              </a:spcBef>
              <a:spcAft>
                <a:spcPts val="0"/>
              </a:spcAft>
              <a:buClr>
                <a:srgbClr val="FFFFFF"/>
              </a:buClr>
              <a:buSzPts val="1100"/>
              <a:buFont typeface="Arial"/>
              <a:buAutoNum type="arabicPeriod"/>
            </a:pPr>
            <a:r>
              <a:rPr lang="en" sz="1100" i="1">
                <a:solidFill>
                  <a:srgbClr val="FFFFFF"/>
                </a:solidFill>
                <a:latin typeface="Arial"/>
                <a:ea typeface="Arial"/>
                <a:cs typeface="Arial"/>
                <a:sym typeface="Arial"/>
              </a:rPr>
              <a:t>borough</a:t>
            </a:r>
            <a:r>
              <a:rPr lang="en" sz="1100">
                <a:solidFill>
                  <a:srgbClr val="FFFFFF"/>
                </a:solidFill>
                <a:latin typeface="Arial"/>
                <a:ea typeface="Arial"/>
                <a:cs typeface="Arial"/>
                <a:sym typeface="Arial"/>
              </a:rPr>
              <a:t>: Name of Neighborhood</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AutoNum type="arabicPeriod"/>
            </a:pPr>
            <a:r>
              <a:rPr lang="en" sz="1100" i="1">
                <a:solidFill>
                  <a:srgbClr val="FFFFFF"/>
                </a:solidFill>
                <a:latin typeface="Arial"/>
                <a:ea typeface="Arial"/>
                <a:cs typeface="Arial"/>
                <a:sym typeface="Arial"/>
              </a:rPr>
              <a:t>town</a:t>
            </a:r>
            <a:r>
              <a:rPr lang="en" sz="1100">
                <a:solidFill>
                  <a:srgbClr val="FFFFFF"/>
                </a:solidFill>
                <a:latin typeface="Arial"/>
                <a:ea typeface="Arial"/>
                <a:cs typeface="Arial"/>
                <a:sym typeface="Arial"/>
              </a:rPr>
              <a:t>: Name of the borough</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AutoNum type="arabicPeriod"/>
            </a:pPr>
            <a:r>
              <a:rPr lang="en" sz="1100" i="1">
                <a:solidFill>
                  <a:srgbClr val="FFFFFF"/>
                </a:solidFill>
                <a:latin typeface="Arial"/>
                <a:ea typeface="Arial"/>
                <a:cs typeface="Arial"/>
                <a:sym typeface="Arial"/>
              </a:rPr>
              <a:t>post_code</a:t>
            </a:r>
            <a:r>
              <a:rPr lang="en" sz="1100">
                <a:solidFill>
                  <a:srgbClr val="FFFFFF"/>
                </a:solidFill>
                <a:latin typeface="Arial"/>
                <a:ea typeface="Arial"/>
                <a:cs typeface="Arial"/>
                <a:sym typeface="Arial"/>
              </a:rPr>
              <a:t>: Postal codes for London.</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This Wikipedia page lacks information about geographical locations. To solve this problem, we use </a:t>
            </a:r>
            <a:r>
              <a:rPr lang="en" sz="1100" i="1">
                <a:solidFill>
                  <a:srgbClr val="FFFFFF"/>
                </a:solidFill>
                <a:latin typeface="Arial"/>
                <a:ea typeface="Arial"/>
                <a:cs typeface="Arial"/>
                <a:sym typeface="Arial"/>
              </a:rPr>
              <a:t>ArcGIS API.</a:t>
            </a:r>
            <a:endParaRPr sz="1100" i="1">
              <a:solidFill>
                <a:srgbClr val="FFFFFF"/>
              </a:solidFill>
              <a:latin typeface="Arial"/>
              <a:ea typeface="Arial"/>
              <a:cs typeface="Arial"/>
              <a:sym typeface="Arial"/>
            </a:endParaRPr>
          </a:p>
          <a:p>
            <a:pPr marL="0" lvl="0" indent="0" algn="l" rtl="0">
              <a:spcBef>
                <a:spcPts val="1800"/>
              </a:spcBef>
              <a:spcAft>
                <a:spcPts val="0"/>
              </a:spcAft>
              <a:buNone/>
            </a:pPr>
            <a:r>
              <a:rPr lang="en" sz="1700" b="1">
                <a:solidFill>
                  <a:srgbClr val="FFFFFF"/>
                </a:solidFill>
                <a:latin typeface="Arial"/>
                <a:ea typeface="Arial"/>
                <a:cs typeface="Arial"/>
                <a:sym typeface="Arial"/>
              </a:rPr>
              <a:t>ArcGIS API</a:t>
            </a:r>
            <a:endParaRPr sz="1700" b="1">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ArcGIS Online enables you to connect people, locations, and data using interactive maps. Work with smart, data-driven styles and intuitive analysis tools that deliver location intelligence. Share your insights with the world or specific groups.</a:t>
            </a:r>
            <a:endParaRPr sz="1100">
              <a:solidFill>
                <a:srgbClr val="FFFFFF"/>
              </a:solidFill>
              <a:latin typeface="Arial"/>
              <a:ea typeface="Arial"/>
              <a:cs typeface="Arial"/>
              <a:sym typeface="Arial"/>
            </a:endParaRPr>
          </a:p>
          <a:p>
            <a:pPr marL="0" lvl="0" indent="0" algn="l" rtl="0">
              <a:spcBef>
                <a:spcPts val="1200"/>
              </a:spcBef>
              <a:spcAft>
                <a:spcPts val="0"/>
              </a:spcAft>
              <a:buNone/>
            </a:pPr>
            <a:r>
              <a:rPr lang="en" sz="1100">
                <a:solidFill>
                  <a:srgbClr val="FFFFFF"/>
                </a:solidFill>
                <a:latin typeface="Arial"/>
                <a:ea typeface="Arial"/>
                <a:cs typeface="Arial"/>
                <a:sym typeface="Arial"/>
              </a:rPr>
              <a:t>More specifically, we use </a:t>
            </a:r>
            <a:r>
              <a:rPr lang="en" sz="1100" i="1">
                <a:solidFill>
                  <a:srgbClr val="FFFFFF"/>
                </a:solidFill>
                <a:latin typeface="Arial"/>
                <a:ea typeface="Arial"/>
                <a:cs typeface="Arial"/>
                <a:sym typeface="Arial"/>
              </a:rPr>
              <a:t>ArcGIS </a:t>
            </a:r>
            <a:r>
              <a:rPr lang="en" sz="1100">
                <a:solidFill>
                  <a:srgbClr val="FFFFFF"/>
                </a:solidFill>
                <a:latin typeface="Arial"/>
                <a:ea typeface="Arial"/>
                <a:cs typeface="Arial"/>
                <a:sym typeface="Arial"/>
              </a:rPr>
              <a:t>to get the geographical locations of the neighbourhoods of London. Adding the following columns to our initial data set prepares our data.</a:t>
            </a:r>
            <a:endParaRPr sz="1100">
              <a:solidFill>
                <a:srgbClr val="FFFFFF"/>
              </a:solidFill>
              <a:latin typeface="Arial"/>
              <a:ea typeface="Arial"/>
              <a:cs typeface="Arial"/>
              <a:sym typeface="Arial"/>
            </a:endParaRPr>
          </a:p>
          <a:p>
            <a:pPr marL="457200" lvl="0" indent="-298450" algn="l" rtl="0">
              <a:spcBef>
                <a:spcPts val="1200"/>
              </a:spcBef>
              <a:spcAft>
                <a:spcPts val="0"/>
              </a:spcAft>
              <a:buClr>
                <a:srgbClr val="FFFFFF"/>
              </a:buClr>
              <a:buSzPts val="1100"/>
              <a:buFont typeface="Arial"/>
              <a:buAutoNum type="arabicPeriod"/>
            </a:pPr>
            <a:r>
              <a:rPr lang="en" sz="1100" i="1">
                <a:solidFill>
                  <a:srgbClr val="FFFFFF"/>
                </a:solidFill>
                <a:latin typeface="Arial"/>
                <a:ea typeface="Arial"/>
                <a:cs typeface="Arial"/>
                <a:sym typeface="Arial"/>
              </a:rPr>
              <a:t>latitude</a:t>
            </a:r>
            <a:r>
              <a:rPr lang="en" sz="1100">
                <a:solidFill>
                  <a:srgbClr val="FFFFFF"/>
                </a:solidFill>
                <a:latin typeface="Arial"/>
                <a:ea typeface="Arial"/>
                <a:cs typeface="Arial"/>
                <a:sym typeface="Arial"/>
              </a:rPr>
              <a:t>: Latitude for Neighborhood</a:t>
            </a:r>
            <a:endParaRPr sz="1100">
              <a:solidFill>
                <a:srgbClr val="FFFFFF"/>
              </a:solidFill>
              <a:latin typeface="Arial"/>
              <a:ea typeface="Arial"/>
              <a:cs typeface="Arial"/>
              <a:sym typeface="Arial"/>
            </a:endParaRPr>
          </a:p>
          <a:p>
            <a:pPr marL="457200" lvl="0" indent="-298450" algn="l" rtl="0">
              <a:spcBef>
                <a:spcPts val="0"/>
              </a:spcBef>
              <a:spcAft>
                <a:spcPts val="0"/>
              </a:spcAft>
              <a:buClr>
                <a:srgbClr val="FFFFFF"/>
              </a:buClr>
              <a:buSzPts val="1100"/>
              <a:buFont typeface="Arial"/>
              <a:buAutoNum type="arabicPeriod"/>
            </a:pPr>
            <a:r>
              <a:rPr lang="en" sz="1100" i="1">
                <a:solidFill>
                  <a:srgbClr val="FFFFFF"/>
                </a:solidFill>
                <a:latin typeface="Arial"/>
                <a:ea typeface="Arial"/>
                <a:cs typeface="Arial"/>
                <a:sym typeface="Arial"/>
              </a:rPr>
              <a:t>longitude</a:t>
            </a:r>
            <a:r>
              <a:rPr lang="en" sz="1100">
                <a:solidFill>
                  <a:srgbClr val="FFFFFF"/>
                </a:solidFill>
                <a:latin typeface="Arial"/>
                <a:ea typeface="Arial"/>
                <a:cs typeface="Arial"/>
                <a:sym typeface="Arial"/>
              </a:rPr>
              <a:t>: Longitude for Neighborhood</a:t>
            </a:r>
            <a:endParaRPr sz="1100">
              <a:solidFill>
                <a:srgbClr val="FFFFFF"/>
              </a:solidFill>
              <a:latin typeface="Arial"/>
              <a:ea typeface="Arial"/>
              <a:cs typeface="Arial"/>
              <a:sym typeface="Arial"/>
            </a:endParaRPr>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p:nvPr/>
        </p:nvSpPr>
        <p:spPr>
          <a:xfrm>
            <a:off x="1448075" y="-109000"/>
            <a:ext cx="72246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00" b="1">
                <a:solidFill>
                  <a:srgbClr val="FFFFFF"/>
                </a:solidFill>
              </a:rPr>
              <a:t>Foursquare API Data</a:t>
            </a:r>
            <a:endParaRPr sz="1700" b="1">
              <a:solidFill>
                <a:srgbClr val="FFFFFF"/>
              </a:solidFill>
            </a:endParaRPr>
          </a:p>
          <a:p>
            <a:pPr marL="0" lvl="0" indent="0" algn="l" rtl="0">
              <a:lnSpc>
                <a:spcPct val="115000"/>
              </a:lnSpc>
              <a:spcBef>
                <a:spcPts val="1200"/>
              </a:spcBef>
              <a:spcAft>
                <a:spcPts val="0"/>
              </a:spcAft>
              <a:buNone/>
            </a:pPr>
            <a:r>
              <a:rPr lang="en" sz="1100">
                <a:solidFill>
                  <a:srgbClr val="FFFFFF"/>
                </a:solidFill>
              </a:rPr>
              <a:t>We will need data about different venues in different neighbourhoods of that specific borough. To gain that information, we will use “Foursquare” location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After finding the list of neighbourhoods, we then connect to the Foursquare API to gather information about venues inside each neighbourhood. For each neighbourhood, we have chosen the radius to be 500 meters. The data retrieved from Foursquare contained information of venues within a specified distance of the longitude and latitude of the postcodes. The information obtained per venue as follows:</a:t>
            </a:r>
            <a:endParaRPr sz="1100">
              <a:solidFill>
                <a:srgbClr val="FFFFFF"/>
              </a:solidFill>
            </a:endParaRPr>
          </a:p>
          <a:p>
            <a:pPr marL="457200" lvl="0" indent="-298450" algn="l" rtl="0">
              <a:lnSpc>
                <a:spcPct val="115000"/>
              </a:lnSpc>
              <a:spcBef>
                <a:spcPts val="1200"/>
              </a:spcBef>
              <a:spcAft>
                <a:spcPts val="0"/>
              </a:spcAft>
              <a:buClr>
                <a:srgbClr val="FFFFFF"/>
              </a:buClr>
              <a:buSzPts val="1100"/>
              <a:buAutoNum type="arabicPeriod"/>
            </a:pPr>
            <a:r>
              <a:rPr lang="en" sz="1100" i="1">
                <a:solidFill>
                  <a:srgbClr val="FFFFFF"/>
                </a:solidFill>
              </a:rPr>
              <a:t>Neighbourhood</a:t>
            </a:r>
            <a:r>
              <a:rPr lang="en" sz="1100">
                <a:solidFill>
                  <a:srgbClr val="FFFFFF"/>
                </a:solidFill>
              </a:rPr>
              <a:t>: Name of the Neighborhood</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Neighbourhood Latitude</a:t>
            </a:r>
            <a:r>
              <a:rPr lang="en" sz="1100">
                <a:solidFill>
                  <a:srgbClr val="FFFFFF"/>
                </a:solidFill>
              </a:rPr>
              <a:t>: Latitude of the Neighborhood</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Neighbourhood Longitude</a:t>
            </a:r>
            <a:r>
              <a:rPr lang="en" sz="1100">
                <a:solidFill>
                  <a:srgbClr val="FFFFFF"/>
                </a:solidFill>
              </a:rPr>
              <a:t>: Longitude of the Neighborhood</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Venue</a:t>
            </a:r>
            <a:r>
              <a:rPr lang="en" sz="1100">
                <a:solidFill>
                  <a:srgbClr val="FFFFFF"/>
                </a:solidFill>
              </a:rPr>
              <a:t>: Name of the Venue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Venue Latitude</a:t>
            </a:r>
            <a:r>
              <a:rPr lang="en" sz="1100">
                <a:solidFill>
                  <a:srgbClr val="FFFFFF"/>
                </a:solidFill>
              </a:rPr>
              <a:t>: Latitude of Venue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Venue Longitude</a:t>
            </a:r>
            <a:r>
              <a:rPr lang="en" sz="1100">
                <a:solidFill>
                  <a:srgbClr val="FFFFFF"/>
                </a:solidFill>
              </a:rPr>
              <a:t>: Longitude of Venue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Venue Category</a:t>
            </a:r>
            <a:r>
              <a:rPr lang="en" sz="1100">
                <a:solidFill>
                  <a:srgbClr val="FFFFFF"/>
                </a:solidFill>
              </a:rPr>
              <a:t>: Category of Venue</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Based on all the information collected for both London and Paris, we have sufficient data to build our model. We cluster the neighbourhoods together based on similar venue categories. We then present our observations and findings. Using this data, our stakeholders can take the necessary decision.</a:t>
            </a:r>
            <a:endParaRPr sz="1100">
              <a:solidFill>
                <a:srgbClr val="FFFFFF"/>
              </a:solidFill>
            </a:endParaRPr>
          </a:p>
          <a:p>
            <a:pPr marL="0" lvl="0" indent="0" algn="l" rtl="0">
              <a:lnSpc>
                <a:spcPct val="115000"/>
              </a:lnSpc>
              <a:spcBef>
                <a:spcPts val="1200"/>
              </a:spcBef>
              <a:spcAft>
                <a:spcPts val="1200"/>
              </a:spcAft>
              <a:buNone/>
            </a:pPr>
            <a:endParaRPr sz="11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991050" y="-148650"/>
            <a:ext cx="8424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2300" b="1">
                <a:solidFill>
                  <a:srgbClr val="FFFFFF"/>
                </a:solidFill>
              </a:rPr>
              <a:t>Methodology</a:t>
            </a:r>
            <a:endParaRPr sz="2300" b="1">
              <a:solidFill>
                <a:srgbClr val="FFFFFF"/>
              </a:solidFill>
            </a:endParaRPr>
          </a:p>
          <a:p>
            <a:pPr marL="0" lvl="0" indent="0" algn="l" rtl="0">
              <a:lnSpc>
                <a:spcPct val="115000"/>
              </a:lnSpc>
              <a:spcBef>
                <a:spcPts val="1200"/>
              </a:spcBef>
              <a:spcAft>
                <a:spcPts val="0"/>
              </a:spcAft>
              <a:buNone/>
            </a:pPr>
            <a:r>
              <a:rPr lang="en" sz="1100">
                <a:solidFill>
                  <a:srgbClr val="FFFFFF"/>
                </a:solidFill>
              </a:rPr>
              <a:t>We will be creating our model with the help of Python, so we start by importing all the required packages. The code is available on</a:t>
            </a:r>
            <a:r>
              <a:rPr lang="en" sz="1100">
                <a:solidFill>
                  <a:srgbClr val="FFFFFF"/>
                </a:solidFill>
                <a:uFill>
                  <a:noFill/>
                </a:uFill>
                <a:hlinkClick r:id="rId3">
                  <a:extLst>
                    <a:ext uri="{A12FA001-AC4F-418D-AE19-62706E023703}">
                      <ahyp:hlinkClr xmlns:ahyp="http://schemas.microsoft.com/office/drawing/2018/hyperlinkcolor" val="tx"/>
                    </a:ext>
                  </a:extLst>
                </a:hlinkClick>
              </a:rPr>
              <a:t> </a:t>
            </a:r>
            <a:r>
              <a:rPr lang="en" sz="1100" u="sng">
                <a:solidFill>
                  <a:srgbClr val="FFFFFF"/>
                </a:solidFill>
                <a:hlinkClick r:id="rId3">
                  <a:extLst>
                    <a:ext uri="{A12FA001-AC4F-418D-AE19-62706E023703}">
                      <ahyp:hlinkClr xmlns:ahyp="http://schemas.microsoft.com/office/drawing/2018/hyperlinkcolor" val="tx"/>
                    </a:ext>
                  </a:extLst>
                </a:hlinkClick>
              </a:rPr>
              <a:t>GitHub</a:t>
            </a:r>
            <a:r>
              <a:rPr lang="en" sz="1100" u="sng">
                <a:solidFill>
                  <a:srgbClr val="FFFFFF"/>
                </a:solidFill>
              </a:rPr>
              <a:t> </a:t>
            </a:r>
            <a:r>
              <a:rPr lang="en" sz="1100">
                <a:solidFill>
                  <a:srgbClr val="FFFFFF"/>
                </a:solidFill>
              </a:rPr>
              <a:t>to follow along.</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import pandas as pd</a:t>
            </a:r>
            <a:endParaRPr sz="1100">
              <a:solidFill>
                <a:srgbClr val="FFFFFF"/>
              </a:solidFill>
            </a:endParaRPr>
          </a:p>
          <a:p>
            <a:pPr marL="0" lvl="0" indent="0" algn="l" rtl="0">
              <a:spcBef>
                <a:spcPts val="0"/>
              </a:spcBef>
              <a:spcAft>
                <a:spcPts val="0"/>
              </a:spcAft>
              <a:buNone/>
            </a:pPr>
            <a:r>
              <a:rPr lang="en" sz="1100">
                <a:solidFill>
                  <a:srgbClr val="FFFFFF"/>
                </a:solidFill>
              </a:rPr>
              <a:t>import requests</a:t>
            </a:r>
            <a:endParaRPr sz="1100">
              <a:solidFill>
                <a:srgbClr val="FFFFFF"/>
              </a:solidFill>
            </a:endParaRPr>
          </a:p>
          <a:p>
            <a:pPr marL="0" lvl="0" indent="0" algn="l" rtl="0">
              <a:spcBef>
                <a:spcPts val="0"/>
              </a:spcBef>
              <a:spcAft>
                <a:spcPts val="0"/>
              </a:spcAft>
              <a:buNone/>
            </a:pPr>
            <a:r>
              <a:rPr lang="en" sz="1100">
                <a:solidFill>
                  <a:srgbClr val="FFFFFF"/>
                </a:solidFill>
              </a:rPr>
              <a:t>import numpy as np</a:t>
            </a:r>
            <a:endParaRPr sz="1100">
              <a:solidFill>
                <a:srgbClr val="FFFFFF"/>
              </a:solidFill>
            </a:endParaRPr>
          </a:p>
          <a:p>
            <a:pPr marL="0" lvl="0" indent="0" algn="l" rtl="0">
              <a:spcBef>
                <a:spcPts val="0"/>
              </a:spcBef>
              <a:spcAft>
                <a:spcPts val="0"/>
              </a:spcAft>
              <a:buNone/>
            </a:pPr>
            <a:r>
              <a:rPr lang="en" sz="1100">
                <a:solidFill>
                  <a:srgbClr val="FFFFFF"/>
                </a:solidFill>
              </a:rPr>
              <a:t>import matplotlib.cm as cm</a:t>
            </a:r>
            <a:endParaRPr sz="1100">
              <a:solidFill>
                <a:srgbClr val="FFFFFF"/>
              </a:solidFill>
            </a:endParaRPr>
          </a:p>
          <a:p>
            <a:pPr marL="0" lvl="0" indent="0" algn="l" rtl="0">
              <a:spcBef>
                <a:spcPts val="0"/>
              </a:spcBef>
              <a:spcAft>
                <a:spcPts val="0"/>
              </a:spcAft>
              <a:buNone/>
            </a:pPr>
            <a:r>
              <a:rPr lang="en" sz="1100">
                <a:solidFill>
                  <a:srgbClr val="FFFFFF"/>
                </a:solidFill>
              </a:rPr>
              <a:t>import matplotlib.colors as colors</a:t>
            </a:r>
            <a:endParaRPr sz="1100">
              <a:solidFill>
                <a:srgbClr val="FFFFFF"/>
              </a:solidFill>
            </a:endParaRPr>
          </a:p>
          <a:p>
            <a:pPr marL="0" lvl="0" indent="0" algn="l" rtl="0">
              <a:spcBef>
                <a:spcPts val="0"/>
              </a:spcBef>
              <a:spcAft>
                <a:spcPts val="0"/>
              </a:spcAft>
              <a:buNone/>
            </a:pPr>
            <a:r>
              <a:rPr lang="en" sz="1100">
                <a:solidFill>
                  <a:srgbClr val="FFFFFF"/>
                </a:solidFill>
              </a:rPr>
              <a:t>import folium</a:t>
            </a:r>
            <a:endParaRPr sz="1100">
              <a:solidFill>
                <a:srgbClr val="FFFFFF"/>
              </a:solidFill>
            </a:endParaRPr>
          </a:p>
          <a:p>
            <a:pPr marL="0" lvl="0" indent="0" algn="l" rtl="0">
              <a:spcBef>
                <a:spcPts val="0"/>
              </a:spcBef>
              <a:spcAft>
                <a:spcPts val="0"/>
              </a:spcAft>
              <a:buNone/>
            </a:pPr>
            <a:r>
              <a:rPr lang="en" sz="1100">
                <a:solidFill>
                  <a:srgbClr val="FFFFFF"/>
                </a:solidFill>
              </a:rPr>
              <a:t>from sklearn.cluster import KMeans</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Package breakdown:</a:t>
            </a:r>
            <a:endParaRPr sz="1100">
              <a:solidFill>
                <a:srgbClr val="FFFFFF"/>
              </a:solidFill>
            </a:endParaRPr>
          </a:p>
          <a:p>
            <a:pPr marL="457200" lvl="0" indent="-298450" algn="l" rtl="0">
              <a:lnSpc>
                <a:spcPct val="115000"/>
              </a:lnSpc>
              <a:spcBef>
                <a:spcPts val="1200"/>
              </a:spcBef>
              <a:spcAft>
                <a:spcPts val="0"/>
              </a:spcAft>
              <a:buClr>
                <a:srgbClr val="FFFFFF"/>
              </a:buClr>
              <a:buSzPts val="1100"/>
              <a:buChar char="●"/>
            </a:pPr>
            <a:r>
              <a:rPr lang="en" sz="1100" i="1">
                <a:solidFill>
                  <a:srgbClr val="FFFFFF"/>
                </a:solidFill>
              </a:rPr>
              <a:t>Pandas</a:t>
            </a:r>
            <a:r>
              <a:rPr lang="en" sz="1100">
                <a:solidFill>
                  <a:srgbClr val="FFFFFF"/>
                </a:solidFill>
              </a:rPr>
              <a:t>: To collect and manipulate data in JSON and HTML and then data analysis</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i="1">
                <a:solidFill>
                  <a:srgbClr val="FFFFFF"/>
                </a:solidFill>
              </a:rPr>
              <a:t>requests</a:t>
            </a:r>
            <a:r>
              <a:rPr lang="en" sz="1100">
                <a:solidFill>
                  <a:srgbClr val="FFFFFF"/>
                </a:solidFill>
              </a:rPr>
              <a:t>: Handle HTTP requests</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i="1">
                <a:solidFill>
                  <a:srgbClr val="FFFFFF"/>
                </a:solidFill>
              </a:rPr>
              <a:t>matplotlib</a:t>
            </a:r>
            <a:r>
              <a:rPr lang="en" sz="1100">
                <a:solidFill>
                  <a:srgbClr val="FFFFFF"/>
                </a:solidFill>
              </a:rPr>
              <a:t>: Detailing the generated maps</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i="1">
                <a:solidFill>
                  <a:srgbClr val="FFFFFF"/>
                </a:solidFill>
              </a:rPr>
              <a:t>folium</a:t>
            </a:r>
            <a:r>
              <a:rPr lang="en" sz="1100">
                <a:solidFill>
                  <a:srgbClr val="FFFFFF"/>
                </a:solidFill>
              </a:rPr>
              <a:t>: Generating maps of London and Paris</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i="1">
                <a:solidFill>
                  <a:srgbClr val="FFFFFF"/>
                </a:solidFill>
              </a:rPr>
              <a:t>sklearn</a:t>
            </a:r>
            <a:r>
              <a:rPr lang="en" sz="1100">
                <a:solidFill>
                  <a:srgbClr val="FFFFFF"/>
                </a:solidFill>
              </a:rPr>
              <a:t>: To import K Means machine learning model.</a:t>
            </a:r>
            <a:endParaRPr sz="1100">
              <a:solidFill>
                <a:srgbClr val="FFFFFF"/>
              </a:solidFill>
            </a:endParaRPr>
          </a:p>
          <a:p>
            <a:pPr marL="0" lvl="0" indent="0" algn="l" rtl="0">
              <a:lnSpc>
                <a:spcPct val="115000"/>
              </a:lnSpc>
              <a:spcBef>
                <a:spcPts val="1200"/>
              </a:spcBef>
              <a:spcAft>
                <a:spcPts val="1200"/>
              </a:spcAft>
              <a:buNone/>
            </a:pPr>
            <a:r>
              <a:rPr lang="en" sz="1100">
                <a:solidFill>
                  <a:srgbClr val="FFFFFF"/>
                </a:solidFill>
              </a:rPr>
              <a:t>The approach taken here is to explore each of the cities individually, plot the map to show the considered neighbourhoods and then build our model by clustering all of the similar neighbourhoods together and finally plot the new map with the clustered neighbourhoods. We draw insights and then compare and discuss our findings.</a:t>
            </a:r>
            <a:endParaRPr sz="11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p:nvPr/>
        </p:nvSpPr>
        <p:spPr>
          <a:xfrm>
            <a:off x="1278475" y="545050"/>
            <a:ext cx="7305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00" b="1">
                <a:solidFill>
                  <a:srgbClr val="FFFFFF"/>
                </a:solidFill>
              </a:rPr>
              <a:t>Data Collection</a:t>
            </a:r>
            <a:endParaRPr sz="1700" b="1">
              <a:solidFill>
                <a:srgbClr val="FFFFFF"/>
              </a:solidFill>
            </a:endParaRPr>
          </a:p>
          <a:p>
            <a:pPr marL="0" lvl="0" indent="0" algn="l" rtl="0">
              <a:lnSpc>
                <a:spcPct val="115000"/>
              </a:lnSpc>
              <a:spcBef>
                <a:spcPts val="1200"/>
              </a:spcBef>
              <a:spcAft>
                <a:spcPts val="0"/>
              </a:spcAft>
              <a:buNone/>
            </a:pPr>
            <a:r>
              <a:rPr lang="en" sz="1100">
                <a:solidFill>
                  <a:srgbClr val="FFFFFF"/>
                </a:solidFill>
              </a:rPr>
              <a:t>In the data collection stage, we begin with collecting the required data for the cities of London and Paris. We need data that has the postal codes, neighbourhoods and boroughs specific to each of the cities.</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To collect data for London, using pandas, we scrape the List of areas of London Wikipedia page to take the 2nd table:</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url_london = "https:/</a:t>
            </a:r>
            <a:r>
              <a:rPr lang="en" sz="1100" u="sng">
                <a:solidFill>
                  <a:srgbClr val="FFFFFF"/>
                </a:solidFill>
                <a:hlinkClick r:id="rId3">
                  <a:extLst>
                    <a:ext uri="{A12FA001-AC4F-418D-AE19-62706E023703}">
                      <ahyp:hlinkClr xmlns:ahyp="http://schemas.microsoft.com/office/drawing/2018/hyperlinkcolor" val="tx"/>
                    </a:ext>
                  </a:extLst>
                </a:hlinkClick>
              </a:rPr>
              <a:t>/en.wikipedia.org/wiki/List_of_areas_of_Lo</a:t>
            </a:r>
            <a:r>
              <a:rPr lang="en" sz="1100">
                <a:solidFill>
                  <a:srgbClr val="FFFFFF"/>
                </a:solidFill>
              </a:rPr>
              <a:t>ndon"</a:t>
            </a:r>
            <a:endParaRPr sz="1100">
              <a:solidFill>
                <a:srgbClr val="FFFFFF"/>
              </a:solidFill>
            </a:endParaRPr>
          </a:p>
          <a:p>
            <a:pPr marL="0" lvl="0" indent="0" algn="l" rtl="0">
              <a:spcBef>
                <a:spcPts val="0"/>
              </a:spcBef>
              <a:spcAft>
                <a:spcPts val="0"/>
              </a:spcAft>
              <a:buNone/>
            </a:pPr>
            <a:r>
              <a:rPr lang="en" sz="1100">
                <a:solidFill>
                  <a:srgbClr val="FFFFFF"/>
                </a:solidFill>
              </a:rPr>
              <a:t>wiki_london_url = requests.get(url_london)</a:t>
            </a:r>
            <a:endParaRPr sz="1100">
              <a:solidFill>
                <a:srgbClr val="FFFFFF"/>
              </a:solidFill>
            </a:endParaRPr>
          </a:p>
          <a:p>
            <a:pPr marL="0" lvl="0" indent="0" algn="l" rtl="0">
              <a:spcBef>
                <a:spcPts val="0"/>
              </a:spcBef>
              <a:spcAft>
                <a:spcPts val="0"/>
              </a:spcAft>
              <a:buNone/>
            </a:pPr>
            <a:r>
              <a:rPr lang="en" sz="1100">
                <a:solidFill>
                  <a:srgbClr val="FFFFFF"/>
                </a:solidFill>
              </a:rPr>
              <a:t>wiki_london_data = pd.read_html(wiki_london_url.text)</a:t>
            </a:r>
            <a:endParaRPr sz="1100">
              <a:solidFill>
                <a:srgbClr val="FFFFFF"/>
              </a:solidFill>
            </a:endParaRPr>
          </a:p>
          <a:p>
            <a:pPr marL="0" lvl="0" indent="0" algn="l" rtl="0">
              <a:spcBef>
                <a:spcPts val="0"/>
              </a:spcBef>
              <a:spcAft>
                <a:spcPts val="0"/>
              </a:spcAft>
              <a:buNone/>
            </a:pPr>
            <a:r>
              <a:rPr lang="en" sz="1100">
                <a:solidFill>
                  <a:srgbClr val="FFFFFF"/>
                </a:solidFill>
              </a:rPr>
              <a:t>wiki_london_data = wiki_london_data[1]</a:t>
            </a:r>
            <a:endParaRPr sz="1100">
              <a:solidFill>
                <a:srgbClr val="FFFFFF"/>
              </a:solidFill>
            </a:endParaRPr>
          </a:p>
          <a:p>
            <a:pPr marL="0" lvl="0" indent="0" algn="l" rtl="0">
              <a:spcBef>
                <a:spcPts val="0"/>
              </a:spcBef>
              <a:spcAft>
                <a:spcPts val="0"/>
              </a:spcAft>
              <a:buNone/>
            </a:pPr>
            <a:r>
              <a:rPr lang="en" sz="1100">
                <a:solidFill>
                  <a:srgbClr val="FFFFFF"/>
                </a:solidFill>
              </a:rPr>
              <a:t>wiki_london_data</a:t>
            </a:r>
            <a:endParaRPr sz="1100">
              <a:solidFill>
                <a:srgbClr val="FFFFFF"/>
              </a:solidFill>
            </a:endParaRPr>
          </a:p>
          <a:p>
            <a:pPr marL="457200" lvl="0" indent="-298450" algn="l" rtl="0">
              <a:lnSpc>
                <a:spcPct val="115000"/>
              </a:lnSpc>
              <a:spcBef>
                <a:spcPts val="1200"/>
              </a:spcBef>
              <a:spcAft>
                <a:spcPts val="0"/>
              </a:spcAft>
              <a:buClr>
                <a:srgbClr val="FFFFFF"/>
              </a:buClr>
              <a:buSzPts val="1100"/>
              <a:buAutoNum type="arabicPeriod"/>
            </a:pPr>
            <a:r>
              <a:rPr lang="en" sz="1100" i="1">
                <a:solidFill>
                  <a:srgbClr val="FFFFFF"/>
                </a:solidFill>
              </a:rPr>
              <a:t>nom_comm</a:t>
            </a:r>
            <a:r>
              <a:rPr lang="en" sz="1100">
                <a:solidFill>
                  <a:srgbClr val="FFFFFF"/>
                </a:solidFill>
              </a:rPr>
              <a:t>: Name of Neighborhoods in France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nom_dept</a:t>
            </a:r>
            <a:r>
              <a:rPr lang="en" sz="1100">
                <a:solidFill>
                  <a:srgbClr val="FFFFFF"/>
                </a:solidFill>
              </a:rPr>
              <a:t>: Name of the boroughs, equivalent to towns in France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geo_point_2d</a:t>
            </a:r>
            <a:r>
              <a:rPr lang="en" sz="1100">
                <a:solidFill>
                  <a:srgbClr val="FFFFFF"/>
                </a:solidFill>
              </a:rPr>
              <a:t>: Tuple containing the latitude and longitude of the Neighborhoods.</a:t>
            </a:r>
            <a:endParaRPr sz="11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p:nvPr/>
        </p:nvSpPr>
        <p:spPr>
          <a:xfrm>
            <a:off x="0" y="0"/>
            <a:ext cx="9144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 sz="1700" b="1">
                <a:solidFill>
                  <a:srgbClr val="FFFFFF"/>
                </a:solidFill>
              </a:rPr>
              <a:t>Foursquare API Data</a:t>
            </a:r>
            <a:endParaRPr sz="1700" b="1">
              <a:solidFill>
                <a:srgbClr val="FFFFFF"/>
              </a:solidFill>
            </a:endParaRPr>
          </a:p>
          <a:p>
            <a:pPr marL="0" lvl="0" indent="0" algn="l" rtl="0">
              <a:lnSpc>
                <a:spcPct val="115000"/>
              </a:lnSpc>
              <a:spcBef>
                <a:spcPts val="1200"/>
              </a:spcBef>
              <a:spcAft>
                <a:spcPts val="0"/>
              </a:spcAft>
              <a:buNone/>
            </a:pPr>
            <a:r>
              <a:rPr lang="en" sz="1100">
                <a:solidFill>
                  <a:srgbClr val="FFFFFF"/>
                </a:solidFill>
              </a:rPr>
              <a:t>We will need data about different venues in different neighbourhoods of that specific borough. To gain that information, we will use “Foursquare” location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After finding the list of neighbourhoods, we then connect to the Foursquare API to gather information about venues inside each neighbourhood. For each neighbourhood, we have chosen the radius to be 500 meters.</a:t>
            </a:r>
            <a:endParaRPr sz="1100">
              <a:solidFill>
                <a:srgbClr val="FFFFFF"/>
              </a:solidFill>
            </a:endParaRPr>
          </a:p>
          <a:p>
            <a:pPr marL="0" lvl="0" indent="0" algn="l" rtl="0">
              <a:lnSpc>
                <a:spcPct val="115000"/>
              </a:lnSpc>
              <a:spcBef>
                <a:spcPts val="1200"/>
              </a:spcBef>
              <a:spcAft>
                <a:spcPts val="0"/>
              </a:spcAft>
              <a:buNone/>
            </a:pPr>
            <a:r>
              <a:rPr lang="en" sz="1100">
                <a:solidFill>
                  <a:srgbClr val="FFFFFF"/>
                </a:solidFill>
              </a:rPr>
              <a:t>The data retrieved from Foursquare contained information of venues within a specified distance of the longitude and latitude of the postcodes. The information obtained per venue are as follows:</a:t>
            </a:r>
            <a:endParaRPr sz="1100">
              <a:solidFill>
                <a:srgbClr val="FFFFFF"/>
              </a:solidFill>
            </a:endParaRPr>
          </a:p>
          <a:p>
            <a:pPr marL="457200" lvl="0" indent="-298450" algn="l" rtl="0">
              <a:lnSpc>
                <a:spcPct val="115000"/>
              </a:lnSpc>
              <a:spcBef>
                <a:spcPts val="1200"/>
              </a:spcBef>
              <a:spcAft>
                <a:spcPts val="0"/>
              </a:spcAft>
              <a:buClr>
                <a:srgbClr val="FFFFFF"/>
              </a:buClr>
              <a:buSzPts val="1100"/>
              <a:buAutoNum type="arabicPeriod"/>
            </a:pPr>
            <a:r>
              <a:rPr lang="en" sz="1100" i="1">
                <a:solidFill>
                  <a:srgbClr val="FFFFFF"/>
                </a:solidFill>
              </a:rPr>
              <a:t>Neighbourhood</a:t>
            </a:r>
            <a:r>
              <a:rPr lang="en" sz="1100">
                <a:solidFill>
                  <a:srgbClr val="FFFFFF"/>
                </a:solidFill>
              </a:rPr>
              <a:t>: Name of the Neighborhood</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Neighbourhood Latitude</a:t>
            </a:r>
            <a:r>
              <a:rPr lang="en" sz="1100">
                <a:solidFill>
                  <a:srgbClr val="FFFFFF"/>
                </a:solidFill>
              </a:rPr>
              <a:t>: Latitude of the Neighborhood</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Neighbourhood Longitude</a:t>
            </a:r>
            <a:r>
              <a:rPr lang="en" sz="1100">
                <a:solidFill>
                  <a:srgbClr val="FFFFFF"/>
                </a:solidFill>
              </a:rPr>
              <a:t>: Longitude of the Neighborhood</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Venue</a:t>
            </a:r>
            <a:r>
              <a:rPr lang="en" sz="1100">
                <a:solidFill>
                  <a:srgbClr val="FFFFFF"/>
                </a:solidFill>
              </a:rPr>
              <a:t>: Name of the Venue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Venue Latitude</a:t>
            </a:r>
            <a:r>
              <a:rPr lang="en" sz="1100">
                <a:solidFill>
                  <a:srgbClr val="FFFFFF"/>
                </a:solidFill>
              </a:rPr>
              <a:t>: Latitude of Venue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Venue Longitude</a:t>
            </a:r>
            <a:r>
              <a:rPr lang="en" sz="1100">
                <a:solidFill>
                  <a:srgbClr val="FFFFFF"/>
                </a:solidFill>
              </a:rPr>
              <a:t>: Longitude of Venue</a:t>
            </a:r>
            <a:endParaRPr sz="1100">
              <a:solidFill>
                <a:srgbClr val="FFFFFF"/>
              </a:solidFill>
            </a:endParaRPr>
          </a:p>
          <a:p>
            <a:pPr marL="457200" lvl="0" indent="-298450" algn="l" rtl="0">
              <a:lnSpc>
                <a:spcPct val="115000"/>
              </a:lnSpc>
              <a:spcBef>
                <a:spcPts val="0"/>
              </a:spcBef>
              <a:spcAft>
                <a:spcPts val="0"/>
              </a:spcAft>
              <a:buClr>
                <a:srgbClr val="FFFFFF"/>
              </a:buClr>
              <a:buSzPts val="1100"/>
              <a:buAutoNum type="arabicPeriod"/>
            </a:pPr>
            <a:r>
              <a:rPr lang="en" sz="1100" i="1">
                <a:solidFill>
                  <a:srgbClr val="FFFFFF"/>
                </a:solidFill>
              </a:rPr>
              <a:t>Venue Category</a:t>
            </a:r>
            <a:r>
              <a:rPr lang="en" sz="1100">
                <a:solidFill>
                  <a:srgbClr val="FFFFFF"/>
                </a:solidFill>
              </a:rPr>
              <a:t>: Category of Venue</a:t>
            </a:r>
            <a:endParaRPr sz="1100">
              <a:solidFill>
                <a:srgbClr val="FFFFFF"/>
              </a:solidFill>
            </a:endParaRPr>
          </a:p>
          <a:p>
            <a:pPr marL="0" lvl="0" indent="0" algn="l" rtl="0">
              <a:lnSpc>
                <a:spcPct val="115000"/>
              </a:lnSpc>
              <a:spcBef>
                <a:spcPts val="1200"/>
              </a:spcBef>
              <a:spcAft>
                <a:spcPts val="1200"/>
              </a:spcAft>
              <a:buNone/>
            </a:pPr>
            <a:r>
              <a:rPr lang="en" sz="1100">
                <a:solidFill>
                  <a:srgbClr val="FFFFFF"/>
                </a:solidFill>
              </a:rPr>
              <a:t>Based on all the information collected for both London and Paris, we have sufficient data to build our model. We cluster the neighbourhoods together based on similar venue categories. We then present our observations and findings. Using this data, our stakeholders can take the necessary decision.</a:t>
            </a:r>
            <a:endParaRPr sz="1100">
              <a:solidFill>
                <a:srgbClr val="FFFFFF"/>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3413</Words>
  <Application>Microsoft Office PowerPoint</Application>
  <PresentationFormat>On-screen Show (16:9)</PresentationFormat>
  <Paragraphs>198</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Cambria</vt:lpstr>
      <vt:lpstr>Lato</vt:lpstr>
      <vt:lpstr>Arial</vt:lpstr>
      <vt:lpstr>Montserrat</vt:lpstr>
      <vt:lpstr>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Himani Bali</dc:creator>
  <cp:lastModifiedBy>Himani Bali</cp:lastModifiedBy>
  <cp:revision>1</cp:revision>
  <dcterms:modified xsi:type="dcterms:W3CDTF">2020-11-10T10:17:45Z</dcterms:modified>
</cp:coreProperties>
</file>